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31"/>
  </p:notesMasterIdLst>
  <p:handoutMasterIdLst>
    <p:handoutMasterId r:id="rId32"/>
  </p:handoutMasterIdLst>
  <p:sldIdLst>
    <p:sldId id="3206" r:id="rId2"/>
    <p:sldId id="3194" r:id="rId3"/>
    <p:sldId id="3193" r:id="rId4"/>
    <p:sldId id="3198" r:id="rId5"/>
    <p:sldId id="3159" r:id="rId6"/>
    <p:sldId id="3214" r:id="rId7"/>
    <p:sldId id="3215" r:id="rId8"/>
    <p:sldId id="3216" r:id="rId9"/>
    <p:sldId id="3173" r:id="rId10"/>
    <p:sldId id="3213" r:id="rId11"/>
    <p:sldId id="3217" r:id="rId12"/>
    <p:sldId id="3221" r:id="rId13"/>
    <p:sldId id="3235" r:id="rId14"/>
    <p:sldId id="3225" r:id="rId15"/>
    <p:sldId id="3227" r:id="rId16"/>
    <p:sldId id="3224" r:id="rId17"/>
    <p:sldId id="3226" r:id="rId18"/>
    <p:sldId id="3228" r:id="rId19"/>
    <p:sldId id="3229" r:id="rId20"/>
    <p:sldId id="3230" r:id="rId21"/>
    <p:sldId id="3231" r:id="rId22"/>
    <p:sldId id="3232" r:id="rId23"/>
    <p:sldId id="3233" r:id="rId24"/>
    <p:sldId id="3234" r:id="rId25"/>
    <p:sldId id="3222" r:id="rId26"/>
    <p:sldId id="3212" r:id="rId27"/>
    <p:sldId id="3223" r:id="rId28"/>
    <p:sldId id="3211" r:id="rId29"/>
    <p:sldId id="3210" r:id="rId30"/>
  </p:sldIdLst>
  <p:sldSz cx="12858750" cy="7232650"/>
  <p:notesSz cx="6858000" cy="9144000"/>
  <p:custDataLst>
    <p:tags r:id="rId3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B85"/>
    <a:srgbClr val="F45712"/>
    <a:srgbClr val="28C7D4"/>
    <a:srgbClr val="F94D4D"/>
    <a:srgbClr val="FEFEFE"/>
    <a:srgbClr val="FFFFFF"/>
    <a:srgbClr val="8F1A12"/>
    <a:srgbClr val="F84E4B"/>
    <a:srgbClr val="26C8D2"/>
    <a:srgbClr val="1CB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2986" autoAdjust="0"/>
  </p:normalViewPr>
  <p:slideViewPr>
    <p:cSldViewPr>
      <p:cViewPr varScale="1">
        <p:scale>
          <a:sx n="82" d="100"/>
          <a:sy n="82" d="100"/>
        </p:scale>
        <p:origin x="533" y="58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3402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70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062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384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729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58DE2-74AF-4D07-BDC1-29FF74FBF8F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4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801D8-EECC-45AB-9063-1BC64BFC2A9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02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29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58DE2-74AF-4D07-BDC1-29FF74FBF8F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244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58DE2-74AF-4D07-BDC1-29FF74FBF8F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430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58DE2-74AF-4D07-BDC1-29FF74FBF8F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615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58DE2-74AF-4D07-BDC1-29FF74FBF8F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796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4278"/>
            <a:endParaRPr lang="zh-CN" altLang="en-US" sz="1969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944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166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7" y="2246811"/>
            <a:ext cx="10929938" cy="15503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3" y="4098502"/>
            <a:ext cx="9001125" cy="18483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2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5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7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70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13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55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98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4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301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67A1-5C53-42BD-AB2C-709FEF61F269}" type="datetimeFigureOut">
              <a:rPr lang="zh-CN" altLang="en-US"/>
              <a:pPr>
                <a:defRPr/>
              </a:pPr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393156" y="6704013"/>
            <a:ext cx="4072440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4988" y="6704013"/>
            <a:ext cx="3000745" cy="385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80EFF5-4C64-44AF-903C-4654B01C43E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91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pPr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7" r:id="rId3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70" y="694"/>
            <a:ext cx="12862730" cy="725100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矩形 259"/>
          <p:cNvSpPr>
            <a:spLocks noChangeArrowheads="1"/>
          </p:cNvSpPr>
          <p:nvPr/>
        </p:nvSpPr>
        <p:spPr bwMode="auto">
          <a:xfrm>
            <a:off x="2828975" y="4330951"/>
            <a:ext cx="748839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ko-KR" altLang="en-US" sz="6600" b="1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화려한 지명</a:t>
            </a:r>
            <a:endParaRPr lang="zh-CN" altLang="en-US" sz="6600" b="1" cap="all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51" name="矩形 259"/>
          <p:cNvSpPr>
            <a:spLocks noChangeArrowheads="1"/>
          </p:cNvSpPr>
          <p:nvPr/>
        </p:nvSpPr>
        <p:spPr bwMode="auto">
          <a:xfrm>
            <a:off x="8517607" y="5630303"/>
            <a:ext cx="5616624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서울 </a:t>
            </a:r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 문명기</a:t>
            </a:r>
            <a:endParaRPr lang="en-US" altLang="ko-K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서울 </a:t>
            </a:r>
            <a:r>
              <a:rPr lang="en-US" altLang="ko-K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ko-KR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반 김지효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矩形 259"/>
          <p:cNvSpPr>
            <a:spLocks noChangeArrowheads="1"/>
          </p:cNvSpPr>
          <p:nvPr/>
        </p:nvSpPr>
        <p:spPr bwMode="auto">
          <a:xfrm>
            <a:off x="8670369" y="6860189"/>
            <a:ext cx="53111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600" cap="all" dirty="0" err="1">
                <a:solidFill>
                  <a:schemeClr val="bg1"/>
                </a:solidFill>
                <a:cs typeface="Arial" panose="020B0604020202020204" pitchFamily="34" charset="0"/>
              </a:rPr>
              <a:t>Happyhouse</a:t>
            </a:r>
            <a:r>
              <a:rPr lang="en-US" altLang="zh-CN" sz="1600" cap="all" dirty="0">
                <a:solidFill>
                  <a:schemeClr val="bg1"/>
                </a:solidFill>
                <a:cs typeface="Arial" panose="020B0604020202020204" pitchFamily="34" charset="0"/>
              </a:rPr>
              <a:t> Project</a:t>
            </a:r>
            <a:endParaRPr lang="zh-CN" altLang="en-US" sz="1600" cap="all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FAAAC9-CD1F-4C32-8267-3249241505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43" y="1793703"/>
            <a:ext cx="2087464" cy="21006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91478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45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8" grpId="0"/>
      <p:bldP spid="48" grpId="1"/>
      <p:bldP spid="51" grpId="0"/>
      <p:bldP spid="51" grpId="1"/>
      <p:bldP spid="55" grpId="0"/>
      <p:bldP spid="5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文本框 58"/>
          <p:cNvSpPr txBox="1"/>
          <p:nvPr/>
        </p:nvSpPr>
        <p:spPr>
          <a:xfrm>
            <a:off x="303595" y="936540"/>
            <a:ext cx="3173452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- </a:t>
            </a:r>
            <a:r>
              <a:rPr lang="en-US" altLang="ko-KR" b="1" dirty="0" err="1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UseCase</a:t>
            </a:r>
            <a:r>
              <a:rPr lang="en-US" altLang="ko-KR" b="1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 Diagram</a:t>
            </a:r>
            <a:endParaRPr lang="zh-CN" altLang="en-US" b="1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  <a:p>
            <a:pPr defTabSz="964278"/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7" y="1384076"/>
            <a:ext cx="7315200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39">
            <a:extLst>
              <a:ext uri="{FF2B5EF4-FFF2-40B4-BE49-F238E27FC236}">
                <a16:creationId xmlns:a16="http://schemas.microsoft.com/office/drawing/2014/main" id="{36094C51-FCA8-4A4C-A9A3-AC42B2824E9E}"/>
              </a:ext>
            </a:extLst>
          </p:cNvPr>
          <p:cNvSpPr txBox="1"/>
          <p:nvPr/>
        </p:nvSpPr>
        <p:spPr>
          <a:xfrm>
            <a:off x="257556" y="413313"/>
            <a:ext cx="1271969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구조도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113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文本框 58"/>
          <p:cNvSpPr txBox="1"/>
          <p:nvPr/>
        </p:nvSpPr>
        <p:spPr>
          <a:xfrm>
            <a:off x="303595" y="936540"/>
            <a:ext cx="5261684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marL="285750" indent="-285750" defTabSz="964278">
              <a:buFontTx/>
              <a:buChar char="-"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Class</a:t>
            </a:r>
            <a:r>
              <a:rPr lang="en-US" altLang="ko-KR" b="1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 Diagram</a:t>
            </a:r>
            <a:r>
              <a:rPr lang="en-US" altLang="zh-CN" b="1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: Member &amp; Board</a:t>
            </a:r>
            <a:endParaRPr lang="zh-CN" altLang="en-US" b="1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  <a:p>
            <a:pPr defTabSz="964278"/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27" y="1380292"/>
            <a:ext cx="5623053" cy="3964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D0050E24-F89A-4D80-85BE-3175D66F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07" y="1380292"/>
            <a:ext cx="5711135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框 39">
            <a:extLst>
              <a:ext uri="{FF2B5EF4-FFF2-40B4-BE49-F238E27FC236}">
                <a16:creationId xmlns:a16="http://schemas.microsoft.com/office/drawing/2014/main" id="{0F57D706-3F63-4388-A4DF-4F619C9DE0CE}"/>
              </a:ext>
            </a:extLst>
          </p:cNvPr>
          <p:cNvSpPr txBox="1"/>
          <p:nvPr/>
        </p:nvSpPr>
        <p:spPr>
          <a:xfrm>
            <a:off x="257556" y="413313"/>
            <a:ext cx="1271969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구조도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922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文本框 58"/>
          <p:cNvSpPr txBox="1"/>
          <p:nvPr/>
        </p:nvSpPr>
        <p:spPr>
          <a:xfrm>
            <a:off x="303595" y="936540"/>
            <a:ext cx="4469596" cy="651374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marL="285750" indent="-285750" defTabSz="964278">
              <a:buFontTx/>
              <a:buChar char="-"/>
            </a:pP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Class</a:t>
            </a:r>
            <a:r>
              <a:rPr lang="en-US" altLang="ko-KR" b="1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 Diagram</a:t>
            </a:r>
            <a:r>
              <a:rPr lang="en-US" altLang="zh-CN" b="1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: APT &amp; </a:t>
            </a:r>
            <a:r>
              <a:rPr lang="ko-KR" altLang="en-US" b="1" dirty="0" err="1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찜기능</a:t>
            </a:r>
            <a:endParaRPr lang="zh-CN" altLang="en-US" b="1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  <a:p>
            <a:pPr defTabSz="964278"/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79" y="1644426"/>
            <a:ext cx="5555189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626158-8CE0-4960-866A-18C191B69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185" y="1744117"/>
            <a:ext cx="6226027" cy="336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39">
            <a:extLst>
              <a:ext uri="{FF2B5EF4-FFF2-40B4-BE49-F238E27FC236}">
                <a16:creationId xmlns:a16="http://schemas.microsoft.com/office/drawing/2014/main" id="{C5ED0182-1CB2-4D5F-A062-BE846EF49553}"/>
              </a:ext>
            </a:extLst>
          </p:cNvPr>
          <p:cNvSpPr txBox="1"/>
          <p:nvPr/>
        </p:nvSpPr>
        <p:spPr>
          <a:xfrm>
            <a:off x="257556" y="413313"/>
            <a:ext cx="1271969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구조도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2089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 flipH="1">
            <a:off x="1293464" y="1960141"/>
            <a:ext cx="3000215" cy="3936103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1438295" y="4810689"/>
            <a:ext cx="2771272" cy="965876"/>
            <a:chOff x="578159" y="1949614"/>
            <a:chExt cx="1971069" cy="687382"/>
          </a:xfrm>
        </p:grpSpPr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578159" y="2171520"/>
              <a:ext cx="1971069" cy="46547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 err="1">
                  <a:solidFill>
                    <a:schemeClr val="tx1"/>
                  </a:solidFill>
                </a:rPr>
                <a:t>Sql</a:t>
              </a:r>
              <a:r>
                <a:rPr lang="ko-KR" altLang="en-US" sz="1200" dirty="0">
                  <a:solidFill>
                    <a:schemeClr val="tx1"/>
                  </a:solidFill>
                </a:rPr>
                <a:t>의 </a:t>
              </a:r>
              <a:r>
                <a:rPr lang="en-US" altLang="ko-KR" sz="1200" dirty="0">
                  <a:solidFill>
                    <a:schemeClr val="tx1"/>
                  </a:solidFill>
                </a:rPr>
                <a:t>between A and B </a:t>
              </a:r>
              <a:r>
                <a:rPr lang="ko-KR" altLang="en-US" sz="1200" dirty="0">
                  <a:solidFill>
                    <a:schemeClr val="tx1"/>
                  </a:solidFill>
                </a:rPr>
                <a:t>를 사용하여 특정 가격대의 아파트만 조회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0" indent="0">
                <a:buNone/>
              </a:pPr>
              <a:r>
                <a:rPr lang="ko-KR" altLang="en-US" sz="800" dirty="0">
                  <a:solidFill>
                    <a:schemeClr val="tx1"/>
                  </a:solidFill>
                </a:rPr>
                <a:t>  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79173" y="1949614"/>
              <a:ext cx="1525803" cy="21903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indent="0">
                <a:buNone/>
              </a:pPr>
              <a:r>
                <a:rPr lang="ko-KR" altLang="en-US" sz="1400" dirty="0">
                  <a:latin typeface="HY견고딕" pitchFamily="18" charset="-127"/>
                  <a:ea typeface="HY견고딕" pitchFamily="18" charset="-127"/>
                </a:rPr>
                <a:t>가격</a:t>
              </a:r>
              <a:r>
                <a:rPr lang="en-US" altLang="ko-KR" sz="1400" dirty="0">
                  <a:latin typeface="HY견고딕" pitchFamily="18" charset="-127"/>
                  <a:ea typeface="HY견고딕" pitchFamily="18" charset="-127"/>
                </a:rPr>
                <a:t>,</a:t>
              </a:r>
              <a:r>
                <a:rPr lang="ko-KR" altLang="en-US" sz="1400" dirty="0">
                  <a:latin typeface="HY견고딕" pitchFamily="18" charset="-127"/>
                  <a:ea typeface="HY견고딕" pitchFamily="18" charset="-127"/>
                </a:rPr>
                <a:t>면적 </a:t>
              </a:r>
              <a:r>
                <a:rPr lang="ko-KR" altLang="en-US" sz="1400" dirty="0" err="1">
                  <a:latin typeface="HY견고딕" pitchFamily="18" charset="-127"/>
                  <a:ea typeface="HY견고딕" pitchFamily="18" charset="-127"/>
                </a:rPr>
                <a:t>필터링</a:t>
              </a:r>
              <a:r>
                <a:rPr lang="ko-KR" altLang="en-US" sz="1400" dirty="0">
                  <a:latin typeface="HY견고딕" pitchFamily="18" charset="-127"/>
                  <a:ea typeface="HY견고딕" pitchFamily="18" charset="-127"/>
                </a:rPr>
                <a:t> 기능</a:t>
              </a:r>
              <a:r>
                <a:rPr lang="en-US" altLang="ko-KR" sz="1400" dirty="0">
                  <a:latin typeface="HY견고딕" pitchFamily="18" charset="-127"/>
                  <a:ea typeface="HY견고딕" pitchFamily="18" charset="-127"/>
                </a:rPr>
                <a:t>:</a:t>
              </a:r>
            </a:p>
          </p:txBody>
        </p:sp>
      </p:grpSp>
      <p:sp>
        <p:nvSpPr>
          <p:cNvPr id="31" name="矩形 30"/>
          <p:cNvSpPr/>
          <p:nvPr/>
        </p:nvSpPr>
        <p:spPr>
          <a:xfrm flipH="1">
            <a:off x="4922488" y="1960141"/>
            <a:ext cx="3091062" cy="3936103"/>
          </a:xfrm>
          <a:prstGeom prst="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5050353" y="4594665"/>
            <a:ext cx="3107215" cy="965876"/>
            <a:chOff x="578158" y="1949614"/>
            <a:chExt cx="2210008" cy="687382"/>
          </a:xfrm>
        </p:grpSpPr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578158" y="2171520"/>
              <a:ext cx="2210008" cy="46547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 err="1">
                  <a:solidFill>
                    <a:schemeClr val="tx1"/>
                  </a:solidFill>
                  <a:latin typeface="+mj-ea"/>
                  <a:ea typeface="+mj-ea"/>
                </a:rPr>
                <a:t>Sql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의 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Like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를 사용하여 </a:t>
              </a:r>
              <a:endParaRPr lang="en-US" altLang="ko-KR" sz="12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marL="0" indent="0">
                <a:buNone/>
              </a:pP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시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군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,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동 중 어떤 단어를 쳐도 </a:t>
              </a:r>
              <a:endParaRPr lang="en-US" altLang="ko-KR" sz="12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marL="0" indent="0">
                <a:buNone/>
              </a:pP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단어와 일치하는 </a:t>
              </a:r>
              <a:r>
                <a:rPr lang="ko-KR" altLang="en-US" sz="1200" dirty="0" err="1">
                  <a:solidFill>
                    <a:schemeClr val="tx1"/>
                  </a:solidFill>
                  <a:latin typeface="+mj-ea"/>
                  <a:ea typeface="+mj-ea"/>
                </a:rPr>
                <a:t>시군동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을 조회  </a:t>
              </a:r>
              <a:endParaRPr lang="en-US" altLang="ko-KR" sz="12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marL="0" indent="0">
                <a:buNone/>
              </a:pPr>
              <a:r>
                <a:rPr lang="en-US" altLang="ko-KR" sz="1100" dirty="0">
                  <a:solidFill>
                    <a:schemeClr val="tx1"/>
                  </a:solidFill>
                  <a:latin typeface="+mj-ea"/>
                  <a:ea typeface="+mj-ea"/>
                </a:rPr>
                <a:t>Ex) “</a:t>
              </a:r>
              <a:r>
                <a:rPr lang="ko-KR" altLang="en-US" sz="1100" dirty="0">
                  <a:solidFill>
                    <a:schemeClr val="tx1"/>
                  </a:solidFill>
                  <a:latin typeface="+mj-ea"/>
                  <a:ea typeface="+mj-ea"/>
                </a:rPr>
                <a:t>명륜</a:t>
              </a:r>
              <a:r>
                <a:rPr lang="en-US" altLang="ko-KR" sz="1100" dirty="0">
                  <a:solidFill>
                    <a:schemeClr val="tx1"/>
                  </a:solidFill>
                  <a:latin typeface="+mj-ea"/>
                  <a:ea typeface="+mj-ea"/>
                </a:rPr>
                <a:t>”</a:t>
              </a:r>
              <a:r>
                <a:rPr lang="ko-KR" altLang="en-US" sz="1100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100" dirty="0">
                  <a:solidFill>
                    <a:schemeClr val="tx1"/>
                  </a:solidFill>
                  <a:latin typeface="+mj-ea"/>
                  <a:ea typeface="+mj-ea"/>
                </a:rPr>
                <a:t>-&gt; </a:t>
              </a:r>
              <a:r>
                <a:rPr lang="ko-KR" altLang="en-US" sz="1100" dirty="0">
                  <a:solidFill>
                    <a:schemeClr val="tx1"/>
                  </a:solidFill>
                  <a:latin typeface="+mj-ea"/>
                  <a:ea typeface="+mj-ea"/>
                </a:rPr>
                <a:t>서울특별시 종로구 명륜</a:t>
              </a:r>
              <a:r>
                <a:rPr lang="en-US" altLang="ko-KR" sz="1100" dirty="0">
                  <a:solidFill>
                    <a:schemeClr val="tx1"/>
                  </a:solidFill>
                  <a:latin typeface="+mj-ea"/>
                  <a:ea typeface="+mj-ea"/>
                </a:rPr>
                <a:t>1~4</a:t>
              </a:r>
              <a:r>
                <a:rPr lang="ko-KR" altLang="en-US" sz="1100" dirty="0">
                  <a:solidFill>
                    <a:schemeClr val="tx1"/>
                  </a:solidFill>
                  <a:latin typeface="+mj-ea"/>
                  <a:ea typeface="+mj-ea"/>
                </a:rPr>
                <a:t>가</a:t>
              </a:r>
              <a:endParaRPr lang="en-US" altLang="ko-KR" sz="11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79173" y="1949614"/>
              <a:ext cx="1525803" cy="21903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indent="0">
                <a:buNone/>
              </a:pPr>
              <a:r>
                <a:rPr lang="ko-KR" altLang="en-US" sz="1400" dirty="0">
                  <a:latin typeface="HY견고딕" pitchFamily="18" charset="-127"/>
                  <a:ea typeface="HY견고딕" pitchFamily="18" charset="-127"/>
                </a:rPr>
                <a:t>편리한 검색 간소화 기능</a:t>
              </a: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 flipH="1">
            <a:off x="8589613" y="1960141"/>
            <a:ext cx="3000215" cy="3936103"/>
          </a:xfrm>
          <a:prstGeom prst="rect">
            <a:avLst/>
          </a:prstGeom>
          <a:noFill/>
          <a:ln w="508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8589615" y="4604692"/>
            <a:ext cx="3666947" cy="1099864"/>
            <a:chOff x="475774" y="1937446"/>
            <a:chExt cx="2663219" cy="782737"/>
          </a:xfrm>
        </p:grpSpPr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578159" y="2254707"/>
              <a:ext cx="1971069" cy="46547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/>
                  </a:solidFill>
                  <a:latin typeface="+mj-ea"/>
                </a:rPr>
                <a:t>Open API 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</a:rPr>
                <a:t>를 활용해 </a:t>
              </a:r>
              <a:r>
                <a:rPr lang="ko-KR" altLang="en-US" sz="1200" dirty="0" err="1">
                  <a:solidFill>
                    <a:schemeClr val="tx1"/>
                  </a:solidFill>
                  <a:latin typeface="+mj-ea"/>
                </a:rPr>
                <a:t>마커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</a:rPr>
                <a:t>,</a:t>
              </a:r>
              <a:r>
                <a:rPr lang="ko-KR" altLang="en-US" sz="1200" dirty="0" err="1">
                  <a:solidFill>
                    <a:schemeClr val="tx1"/>
                  </a:solidFill>
                  <a:latin typeface="+mj-ea"/>
                </a:rPr>
                <a:t>클러스터링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</a:rPr>
                <a:t>등 지도 기능 제공 </a:t>
              </a:r>
              <a:endParaRPr lang="en-US" altLang="ko-KR" sz="1200" dirty="0">
                <a:solidFill>
                  <a:schemeClr val="tx1"/>
                </a:solidFill>
                <a:latin typeface="+mj-ea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ko-KR" altLang="en-US" sz="12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endPara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75774" y="1937446"/>
              <a:ext cx="2663219" cy="2190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 err="1">
                  <a:latin typeface="HY견고딕" pitchFamily="18" charset="-127"/>
                  <a:ea typeface="HY견고딕" pitchFamily="18" charset="-127"/>
                </a:rPr>
                <a:t>카카오맵</a:t>
              </a:r>
              <a:r>
                <a:rPr lang="ko-KR" altLang="en-US" sz="1400" dirty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400" dirty="0">
                  <a:latin typeface="HY견고딕" pitchFamily="18" charset="-127"/>
                  <a:ea typeface="HY견고딕" pitchFamily="18" charset="-127"/>
                </a:rPr>
                <a:t>API</a:t>
              </a:r>
              <a:r>
                <a:rPr lang="ko-KR" altLang="en-US" sz="1400" dirty="0">
                  <a:latin typeface="HY견고딕" pitchFamily="18" charset="-127"/>
                  <a:ea typeface="HY견고딕" pitchFamily="18" charset="-127"/>
                </a:rPr>
                <a:t>를 이용한 </a:t>
              </a:r>
              <a:r>
                <a:rPr lang="ko-KR" altLang="en-US" sz="1400" dirty="0" err="1">
                  <a:latin typeface="HY견고딕" pitchFamily="18" charset="-127"/>
                  <a:ea typeface="HY견고딕" pitchFamily="18" charset="-127"/>
                </a:rPr>
                <a:t>클러스터링</a:t>
              </a:r>
              <a:endParaRPr lang="en-US" altLang="ko-KR" sz="14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329" y="2091174"/>
            <a:ext cx="2749287" cy="27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59" y="2027780"/>
            <a:ext cx="2943021" cy="210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083" y="2046755"/>
            <a:ext cx="2845276" cy="2217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文本框 39">
            <a:extLst>
              <a:ext uri="{FF2B5EF4-FFF2-40B4-BE49-F238E27FC236}">
                <a16:creationId xmlns:a16="http://schemas.microsoft.com/office/drawing/2014/main" id="{7174AB1A-6F5E-48D5-A2F8-6B2B26FAD138}"/>
              </a:ext>
            </a:extLst>
          </p:cNvPr>
          <p:cNvSpPr txBox="1"/>
          <p:nvPr/>
        </p:nvSpPr>
        <p:spPr>
          <a:xfrm>
            <a:off x="257556" y="413313"/>
            <a:ext cx="2456589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핵심 알고리즘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8036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文本框 58"/>
          <p:cNvSpPr txBox="1"/>
          <p:nvPr/>
        </p:nvSpPr>
        <p:spPr>
          <a:xfrm>
            <a:off x="303595" y="936540"/>
            <a:ext cx="446959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marL="285750" indent="-285750" defTabSz="964278">
              <a:buFontTx/>
              <a:buChar char="-"/>
            </a:pPr>
            <a:r>
              <a:rPr lang="ko-KR" altLang="en-US" dirty="0" err="1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메인페이지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763047-5708-4582-84B0-25A1F9C6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4" y="1528094"/>
            <a:ext cx="9360000" cy="5024225"/>
          </a:xfrm>
          <a:prstGeom prst="rect">
            <a:avLst/>
          </a:prstGeom>
        </p:spPr>
      </p:pic>
      <p:sp>
        <p:nvSpPr>
          <p:cNvPr id="9" name="文本框 39">
            <a:extLst>
              <a:ext uri="{FF2B5EF4-FFF2-40B4-BE49-F238E27FC236}">
                <a16:creationId xmlns:a16="http://schemas.microsoft.com/office/drawing/2014/main" id="{AC370850-BF9F-40E5-80AE-CB0D98608087}"/>
              </a:ext>
            </a:extLst>
          </p:cNvPr>
          <p:cNvSpPr txBox="1"/>
          <p:nvPr/>
        </p:nvSpPr>
        <p:spPr>
          <a:xfrm>
            <a:off x="257556" y="413313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실행화면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007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文本框 58"/>
          <p:cNvSpPr txBox="1"/>
          <p:nvPr/>
        </p:nvSpPr>
        <p:spPr>
          <a:xfrm>
            <a:off x="303595" y="936540"/>
            <a:ext cx="446959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marL="285750" indent="-285750" defTabSz="964278">
              <a:buFontTx/>
              <a:buChar char="-"/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회원기능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(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회원가입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)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F3319A-CC1F-43FD-960D-675C2789D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5" y="1528093"/>
            <a:ext cx="9360000" cy="5031001"/>
          </a:xfrm>
          <a:prstGeom prst="rect">
            <a:avLst/>
          </a:prstGeom>
        </p:spPr>
      </p:pic>
      <p:sp>
        <p:nvSpPr>
          <p:cNvPr id="7" name="文本框 39">
            <a:extLst>
              <a:ext uri="{FF2B5EF4-FFF2-40B4-BE49-F238E27FC236}">
                <a16:creationId xmlns:a16="http://schemas.microsoft.com/office/drawing/2014/main" id="{0EBA332B-4B71-4EFB-87CB-234671B8575B}"/>
              </a:ext>
            </a:extLst>
          </p:cNvPr>
          <p:cNvSpPr txBox="1"/>
          <p:nvPr/>
        </p:nvSpPr>
        <p:spPr>
          <a:xfrm>
            <a:off x="257556" y="413313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실행화면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175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文本框 58"/>
          <p:cNvSpPr txBox="1"/>
          <p:nvPr/>
        </p:nvSpPr>
        <p:spPr>
          <a:xfrm>
            <a:off x="303595" y="936540"/>
            <a:ext cx="446959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marL="285750" indent="-285750" defTabSz="964278">
              <a:buFontTx/>
              <a:buChar char="-"/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회원기능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(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로그인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)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E9FB11-2D5A-4137-BE09-CD7D423DC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3" y="1441689"/>
            <a:ext cx="9360000" cy="5034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AAA477-A262-42A6-AD1E-0B1DD3EB5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90" y="1441690"/>
            <a:ext cx="9360000" cy="502386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0ADA7B-549B-4FFA-BA04-B201B636E463}"/>
              </a:ext>
            </a:extLst>
          </p:cNvPr>
          <p:cNvSpPr/>
          <p:nvPr/>
        </p:nvSpPr>
        <p:spPr>
          <a:xfrm>
            <a:off x="6429375" y="1883973"/>
            <a:ext cx="935104" cy="26470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922E3E4-B709-4867-8DDF-D0249186E70F}"/>
              </a:ext>
            </a:extLst>
          </p:cNvPr>
          <p:cNvCxnSpPr/>
          <p:nvPr/>
        </p:nvCxnSpPr>
        <p:spPr>
          <a:xfrm>
            <a:off x="5925319" y="1560132"/>
            <a:ext cx="504056" cy="3238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39">
            <a:extLst>
              <a:ext uri="{FF2B5EF4-FFF2-40B4-BE49-F238E27FC236}">
                <a16:creationId xmlns:a16="http://schemas.microsoft.com/office/drawing/2014/main" id="{2AF7D074-B761-41E0-B64C-B4C37BBD3B12}"/>
              </a:ext>
            </a:extLst>
          </p:cNvPr>
          <p:cNvSpPr txBox="1"/>
          <p:nvPr/>
        </p:nvSpPr>
        <p:spPr>
          <a:xfrm>
            <a:off x="257556" y="413313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실행화면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9760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文本框 58"/>
          <p:cNvSpPr txBox="1"/>
          <p:nvPr/>
        </p:nvSpPr>
        <p:spPr>
          <a:xfrm>
            <a:off x="303595" y="936540"/>
            <a:ext cx="446959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marL="285750" indent="-285750" defTabSz="964278">
              <a:buFontTx/>
              <a:buChar char="-"/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회원기능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(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화원정보 및 수정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)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F84EFD-D83E-40E2-9989-55346D17B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5" y="1528093"/>
            <a:ext cx="9360000" cy="5031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9E7D27C-9375-4E3A-A5B3-1AD5C25801F3}"/>
              </a:ext>
            </a:extLst>
          </p:cNvPr>
          <p:cNvSpPr/>
          <p:nvPr/>
        </p:nvSpPr>
        <p:spPr>
          <a:xfrm>
            <a:off x="4907876" y="3713686"/>
            <a:ext cx="287032" cy="21602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5ECBF2-D3CC-448D-8D4E-7C689E84764A}"/>
              </a:ext>
            </a:extLst>
          </p:cNvPr>
          <p:cNvCxnSpPr>
            <a:cxnSpLocks/>
          </p:cNvCxnSpPr>
          <p:nvPr/>
        </p:nvCxnSpPr>
        <p:spPr>
          <a:xfrm>
            <a:off x="4387798" y="3572310"/>
            <a:ext cx="494725" cy="169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29FEBEFE-0142-4D18-8ED1-11FE0EF5D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5" y="1543465"/>
            <a:ext cx="9360000" cy="50163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41ED624-EB22-49F6-9AE1-5DD5D6E8C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5" y="1545729"/>
            <a:ext cx="9360000" cy="5011846"/>
          </a:xfrm>
          <a:prstGeom prst="rect">
            <a:avLst/>
          </a:prstGeom>
        </p:spPr>
      </p:pic>
      <p:sp>
        <p:nvSpPr>
          <p:cNvPr id="22" name="文本框 39">
            <a:extLst>
              <a:ext uri="{FF2B5EF4-FFF2-40B4-BE49-F238E27FC236}">
                <a16:creationId xmlns:a16="http://schemas.microsoft.com/office/drawing/2014/main" id="{4DDA5FF1-D37F-4580-A727-3FA4295439A0}"/>
              </a:ext>
            </a:extLst>
          </p:cNvPr>
          <p:cNvSpPr txBox="1"/>
          <p:nvPr/>
        </p:nvSpPr>
        <p:spPr>
          <a:xfrm>
            <a:off x="257556" y="413313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실행화면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749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文本框 58"/>
          <p:cNvSpPr txBox="1"/>
          <p:nvPr/>
        </p:nvSpPr>
        <p:spPr>
          <a:xfrm>
            <a:off x="303595" y="936540"/>
            <a:ext cx="446959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marL="285750" indent="-285750" defTabSz="964278">
              <a:buFontTx/>
              <a:buChar char="-"/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회원기능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(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비밀번호 찾기 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)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513292-870E-469A-B729-1AED97FB5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5" y="1528093"/>
            <a:ext cx="9360000" cy="5031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C7F082-6355-4350-9602-1BB0465F7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5" y="1528093"/>
            <a:ext cx="9360000" cy="5026125"/>
          </a:xfrm>
          <a:prstGeom prst="rect">
            <a:avLst/>
          </a:prstGeom>
        </p:spPr>
      </p:pic>
      <p:sp>
        <p:nvSpPr>
          <p:cNvPr id="10" name="文本框 39">
            <a:extLst>
              <a:ext uri="{FF2B5EF4-FFF2-40B4-BE49-F238E27FC236}">
                <a16:creationId xmlns:a16="http://schemas.microsoft.com/office/drawing/2014/main" id="{A8BDE477-FC4F-4F01-98D0-23679A19B3FF}"/>
              </a:ext>
            </a:extLst>
          </p:cNvPr>
          <p:cNvSpPr txBox="1"/>
          <p:nvPr/>
        </p:nvSpPr>
        <p:spPr>
          <a:xfrm>
            <a:off x="257556" y="413313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실행화면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0670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文本框 58"/>
          <p:cNvSpPr txBox="1"/>
          <p:nvPr/>
        </p:nvSpPr>
        <p:spPr>
          <a:xfrm>
            <a:off x="303595" y="936540"/>
            <a:ext cx="446959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marL="285750" indent="-285750" defTabSz="964278">
              <a:buFontTx/>
              <a:buChar char="-"/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게시판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sp>
        <p:nvSpPr>
          <p:cNvPr id="12" name="文本框 39">
            <a:extLst>
              <a:ext uri="{FF2B5EF4-FFF2-40B4-BE49-F238E27FC236}">
                <a16:creationId xmlns:a16="http://schemas.microsoft.com/office/drawing/2014/main" id="{DE71C240-6735-40C3-93FE-46AFE85670BA}"/>
              </a:ext>
            </a:extLst>
          </p:cNvPr>
          <p:cNvSpPr txBox="1"/>
          <p:nvPr/>
        </p:nvSpPr>
        <p:spPr>
          <a:xfrm>
            <a:off x="257556" y="413313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실행화면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6B980B-1308-4393-933D-C42DEB31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13" y="1528093"/>
            <a:ext cx="9367668" cy="50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78AC6A-8690-45EC-A0C3-2CC5AB911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13" y="1528093"/>
            <a:ext cx="9394952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C139E8-5F26-437E-8E2D-BCB38259C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59" y="1528093"/>
            <a:ext cx="9394952" cy="504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27FDAE-A6E4-4227-AE20-C6A33CBCD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05" y="1528093"/>
            <a:ext cx="937674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24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370" y="694"/>
            <a:ext cx="12862730" cy="7251005"/>
          </a:xfrm>
          <a:prstGeom prst="rect">
            <a:avLst/>
          </a:prstGeom>
          <a:blipFill dpi="0"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61001" y="604280"/>
            <a:ext cx="3172335" cy="6984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4500" dirty="0">
                <a:solidFill>
                  <a:schemeClr val="bg1"/>
                </a:solidFill>
                <a:latin typeface="微软雅黑" panose="020B0503020204020204" pitchFamily="34" charset="-122"/>
                <a:cs typeface="+mn-ea"/>
                <a:sym typeface="+mn-lt"/>
              </a:rPr>
              <a:t>목차</a:t>
            </a:r>
            <a:r>
              <a:rPr lang="en-US" altLang="zh-CN" sz="4500" dirty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en-US" altLang="zh-CN" sz="253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en-GB" sz="253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74289" y="1490218"/>
            <a:ext cx="10755686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3325549" y="1989740"/>
            <a:ext cx="1257328" cy="698118"/>
            <a:chOff x="2215144" y="927951"/>
            <a:chExt cx="1244730" cy="910317"/>
          </a:xfrm>
        </p:grpSpPr>
        <p:sp>
          <p:nvSpPr>
            <p:cNvPr id="11" name="平行四边形 10"/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69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9"/>
            <p:cNvSpPr txBox="1"/>
            <p:nvPr/>
          </p:nvSpPr>
          <p:spPr>
            <a:xfrm>
              <a:off x="2393075" y="927951"/>
              <a:ext cx="1066799" cy="91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7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393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25549" y="2945277"/>
            <a:ext cx="1257328" cy="708853"/>
            <a:chOff x="2215144" y="1952311"/>
            <a:chExt cx="1244730" cy="924318"/>
          </a:xfrm>
        </p:grpSpPr>
        <p:sp>
          <p:nvSpPr>
            <p:cNvPr id="16" name="平行四边形 15"/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69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2393075" y="1952311"/>
              <a:ext cx="1066799" cy="910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7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393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325549" y="3932075"/>
            <a:ext cx="1257328" cy="698118"/>
            <a:chOff x="2215144" y="3018135"/>
            <a:chExt cx="1244730" cy="910318"/>
          </a:xfrm>
        </p:grpSpPr>
        <p:sp>
          <p:nvSpPr>
            <p:cNvPr id="19" name="平行四边形 18"/>
            <p:cNvSpPr/>
            <p:nvPr/>
          </p:nvSpPr>
          <p:spPr>
            <a:xfrm>
              <a:off x="2215144" y="3084852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69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1"/>
            <p:cNvSpPr txBox="1"/>
            <p:nvPr/>
          </p:nvSpPr>
          <p:spPr>
            <a:xfrm>
              <a:off x="2393075" y="3018135"/>
              <a:ext cx="1066799" cy="91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7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393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325549" y="4891651"/>
            <a:ext cx="1257328" cy="714438"/>
            <a:chOff x="2215144" y="4047038"/>
            <a:chExt cx="1244730" cy="931601"/>
          </a:xfrm>
        </p:grpSpPr>
        <p:sp>
          <p:nvSpPr>
            <p:cNvPr id="22" name="平行四边形 21"/>
            <p:cNvSpPr/>
            <p:nvPr/>
          </p:nvSpPr>
          <p:spPr>
            <a:xfrm>
              <a:off x="2215144" y="413585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69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12"/>
            <p:cNvSpPr txBox="1"/>
            <p:nvPr/>
          </p:nvSpPr>
          <p:spPr>
            <a:xfrm>
              <a:off x="2393075" y="4047038"/>
              <a:ext cx="1066799" cy="910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7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393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280578" y="1988501"/>
            <a:ext cx="5423290" cy="1313917"/>
            <a:chOff x="4315150" y="944551"/>
            <a:chExt cx="3857250" cy="1097886"/>
          </a:xfrm>
        </p:grpSpPr>
        <p:sp>
          <p:nvSpPr>
            <p:cNvPr id="25" name="矩形 24"/>
            <p:cNvSpPr/>
            <p:nvPr/>
          </p:nvSpPr>
          <p:spPr>
            <a:xfrm>
              <a:off x="4841196" y="944551"/>
              <a:ext cx="2827147" cy="1097886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기획배경 및 추진 계획</a:t>
              </a:r>
              <a:endParaRPr lang="en-GB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endParaRPr lang="en-GB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4315150" y="953426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8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280578" y="2924743"/>
            <a:ext cx="5423290" cy="696689"/>
            <a:chOff x="4315150" y="1605496"/>
            <a:chExt cx="3857250" cy="582140"/>
          </a:xfrm>
        </p:grpSpPr>
        <p:sp>
          <p:nvSpPr>
            <p:cNvPr id="28" name="矩形 27"/>
            <p:cNvSpPr/>
            <p:nvPr/>
          </p:nvSpPr>
          <p:spPr>
            <a:xfrm>
              <a:off x="4841196" y="1605496"/>
              <a:ext cx="2827147" cy="556645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시장분석</a:t>
              </a:r>
              <a:endParaRPr lang="en-GB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4315150" y="1647579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8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280578" y="3872736"/>
            <a:ext cx="5423290" cy="724682"/>
            <a:chOff x="4315150" y="2276259"/>
            <a:chExt cx="3857250" cy="605529"/>
          </a:xfrm>
        </p:grpSpPr>
        <p:sp>
          <p:nvSpPr>
            <p:cNvPr id="31" name="矩形 30"/>
            <p:cNvSpPr/>
            <p:nvPr/>
          </p:nvSpPr>
          <p:spPr>
            <a:xfrm>
              <a:off x="4841197" y="2276259"/>
              <a:ext cx="2827146" cy="556645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개발 결과</a:t>
              </a:r>
              <a:endParaRPr lang="en-GB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4315150" y="2341731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8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280578" y="4876701"/>
            <a:ext cx="5423290" cy="696689"/>
            <a:chOff x="4315150" y="2993801"/>
            <a:chExt cx="3857250" cy="582140"/>
          </a:xfrm>
        </p:grpSpPr>
        <p:sp>
          <p:nvSpPr>
            <p:cNvPr id="34" name="矩形 33"/>
            <p:cNvSpPr/>
            <p:nvPr/>
          </p:nvSpPr>
          <p:spPr>
            <a:xfrm>
              <a:off x="4841196" y="2993801"/>
              <a:ext cx="2827147" cy="556645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기대효과</a:t>
              </a:r>
              <a:endParaRPr lang="en-GB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平行四边形 34"/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8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20">
            <a:extLst>
              <a:ext uri="{FF2B5EF4-FFF2-40B4-BE49-F238E27FC236}">
                <a16:creationId xmlns:a16="http://schemas.microsoft.com/office/drawing/2014/main" id="{005EA0F2-170E-4938-AB4F-CCF2786A9F6A}"/>
              </a:ext>
            </a:extLst>
          </p:cNvPr>
          <p:cNvGrpSpPr/>
          <p:nvPr/>
        </p:nvGrpSpPr>
        <p:grpSpPr>
          <a:xfrm>
            <a:off x="3311756" y="5854215"/>
            <a:ext cx="1257328" cy="714438"/>
            <a:chOff x="2215144" y="4047038"/>
            <a:chExt cx="1244730" cy="931601"/>
          </a:xfrm>
        </p:grpSpPr>
        <p:sp>
          <p:nvSpPr>
            <p:cNvPr id="38" name="平行四边形 21">
              <a:extLst>
                <a:ext uri="{FF2B5EF4-FFF2-40B4-BE49-F238E27FC236}">
                  <a16:creationId xmlns:a16="http://schemas.microsoft.com/office/drawing/2014/main" id="{557ADD2F-0E41-4782-8B60-A9F9FCE719E8}"/>
                </a:ext>
              </a:extLst>
            </p:cNvPr>
            <p:cNvSpPr/>
            <p:nvPr/>
          </p:nvSpPr>
          <p:spPr>
            <a:xfrm>
              <a:off x="2215144" y="413585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69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文本框 12">
              <a:extLst>
                <a:ext uri="{FF2B5EF4-FFF2-40B4-BE49-F238E27FC236}">
                  <a16:creationId xmlns:a16="http://schemas.microsoft.com/office/drawing/2014/main" id="{5CA6D6D5-FF7E-49CA-B5D9-B28916A90310}"/>
                </a:ext>
              </a:extLst>
            </p:cNvPr>
            <p:cNvSpPr txBox="1"/>
            <p:nvPr/>
          </p:nvSpPr>
          <p:spPr>
            <a:xfrm>
              <a:off x="2393075" y="4047038"/>
              <a:ext cx="1066799" cy="910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937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3937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组合 32">
            <a:extLst>
              <a:ext uri="{FF2B5EF4-FFF2-40B4-BE49-F238E27FC236}">
                <a16:creationId xmlns:a16="http://schemas.microsoft.com/office/drawing/2014/main" id="{35E6C8E0-0B87-41AA-B203-43806048A035}"/>
              </a:ext>
            </a:extLst>
          </p:cNvPr>
          <p:cNvGrpSpPr/>
          <p:nvPr/>
        </p:nvGrpSpPr>
        <p:grpSpPr>
          <a:xfrm>
            <a:off x="4266785" y="5783274"/>
            <a:ext cx="5423290" cy="752674"/>
            <a:chOff x="4315150" y="2947020"/>
            <a:chExt cx="3857250" cy="628921"/>
          </a:xfrm>
        </p:grpSpPr>
        <p:sp>
          <p:nvSpPr>
            <p:cNvPr id="41" name="矩形 33">
              <a:extLst>
                <a:ext uri="{FF2B5EF4-FFF2-40B4-BE49-F238E27FC236}">
                  <a16:creationId xmlns:a16="http://schemas.microsoft.com/office/drawing/2014/main" id="{AF56107C-61FC-4B0D-BE4C-B581792A646F}"/>
                </a:ext>
              </a:extLst>
            </p:cNvPr>
            <p:cNvSpPr/>
            <p:nvPr/>
          </p:nvSpPr>
          <p:spPr>
            <a:xfrm>
              <a:off x="4847832" y="2947020"/>
              <a:ext cx="2827147" cy="556645"/>
            </a:xfrm>
            <a:prstGeom prst="rect">
              <a:avLst/>
            </a:prstGeom>
            <a:ln w="15875">
              <a:noFill/>
            </a:ln>
          </p:spPr>
          <p:txBody>
            <a:bodyPr wrap="square" lIns="96423" tIns="48212" rIns="96423" bIns="48212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개발후기</a:t>
              </a:r>
              <a:endParaRPr lang="en-GB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平行四边形 34">
              <a:extLst>
                <a:ext uri="{FF2B5EF4-FFF2-40B4-BE49-F238E27FC236}">
                  <a16:creationId xmlns:a16="http://schemas.microsoft.com/office/drawing/2014/main" id="{18AC7302-9656-45F6-BFDB-FB932B716197}"/>
                </a:ext>
              </a:extLst>
            </p:cNvPr>
            <p:cNvSpPr/>
            <p:nvPr/>
          </p:nvSpPr>
          <p:spPr>
            <a:xfrm>
              <a:off x="4315150" y="3035884"/>
              <a:ext cx="3857250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23" tIns="48212" rIns="96423" bIns="48212"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28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21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951C44F-9D82-4D89-9D69-3B5862AD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35" y="1609845"/>
            <a:ext cx="9394951" cy="5040000"/>
          </a:xfrm>
          <a:prstGeom prst="rect">
            <a:avLst/>
          </a:prstGeom>
        </p:spPr>
      </p:pic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文本框 58"/>
          <p:cNvSpPr txBox="1"/>
          <p:nvPr/>
        </p:nvSpPr>
        <p:spPr>
          <a:xfrm>
            <a:off x="303595" y="936540"/>
            <a:ext cx="446959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marL="285750" indent="-285750" defTabSz="964278">
              <a:buFontTx/>
              <a:buChar char="-"/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매매목록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(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주소검색기능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)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3A7A2B-A7E3-400E-A029-913D55F5A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5" y="1609845"/>
            <a:ext cx="9376743" cy="504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83AE2C-DDCD-4F03-AE58-6537E807E763}"/>
              </a:ext>
            </a:extLst>
          </p:cNvPr>
          <p:cNvSpPr/>
          <p:nvPr/>
        </p:nvSpPr>
        <p:spPr>
          <a:xfrm>
            <a:off x="922029" y="2905576"/>
            <a:ext cx="935104" cy="14401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文本框 39">
            <a:extLst>
              <a:ext uri="{FF2B5EF4-FFF2-40B4-BE49-F238E27FC236}">
                <a16:creationId xmlns:a16="http://schemas.microsoft.com/office/drawing/2014/main" id="{0BEBB3AD-0D7F-4D95-94F8-9CB8C3103A2A}"/>
              </a:ext>
            </a:extLst>
          </p:cNvPr>
          <p:cNvSpPr txBox="1"/>
          <p:nvPr/>
        </p:nvSpPr>
        <p:spPr>
          <a:xfrm>
            <a:off x="257556" y="413313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실행화면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56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文本框 58"/>
          <p:cNvSpPr txBox="1"/>
          <p:nvPr/>
        </p:nvSpPr>
        <p:spPr>
          <a:xfrm>
            <a:off x="303595" y="936540"/>
            <a:ext cx="446959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marL="285750" indent="-285750" defTabSz="964278">
              <a:buFontTx/>
              <a:buChar char="-"/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매매목록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(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건물 클릭 및 상세보기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)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4ADD5C-A2D7-4F05-9711-BE6CDECF6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5" y="1493751"/>
            <a:ext cx="9359999" cy="504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3B4404-79FB-4673-9F07-B0D894A86CEA}"/>
              </a:ext>
            </a:extLst>
          </p:cNvPr>
          <p:cNvSpPr/>
          <p:nvPr/>
        </p:nvSpPr>
        <p:spPr>
          <a:xfrm>
            <a:off x="7653510" y="3008402"/>
            <a:ext cx="2375223" cy="100534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1AF7D-3101-4876-88C2-371C487D1305}"/>
              </a:ext>
            </a:extLst>
          </p:cNvPr>
          <p:cNvSpPr txBox="1"/>
          <p:nvPr/>
        </p:nvSpPr>
        <p:spPr>
          <a:xfrm>
            <a:off x="9309695" y="3246993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click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CFD42E-25C2-4D25-A4A7-05B7D4870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5" y="1497101"/>
            <a:ext cx="9385839" cy="5040000"/>
          </a:xfrm>
          <a:prstGeom prst="rect">
            <a:avLst/>
          </a:prstGeom>
        </p:spPr>
      </p:pic>
      <p:sp>
        <p:nvSpPr>
          <p:cNvPr id="14" name="文本框 39">
            <a:extLst>
              <a:ext uri="{FF2B5EF4-FFF2-40B4-BE49-F238E27FC236}">
                <a16:creationId xmlns:a16="http://schemas.microsoft.com/office/drawing/2014/main" id="{B5A54DAB-16F5-4AD6-AF9E-6A01D3BE7773}"/>
              </a:ext>
            </a:extLst>
          </p:cNvPr>
          <p:cNvSpPr txBox="1"/>
          <p:nvPr/>
        </p:nvSpPr>
        <p:spPr>
          <a:xfrm>
            <a:off x="257556" y="413313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실행화면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8454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文本框 58"/>
          <p:cNvSpPr txBox="1"/>
          <p:nvPr/>
        </p:nvSpPr>
        <p:spPr>
          <a:xfrm>
            <a:off x="303595" y="936540"/>
            <a:ext cx="446959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marL="285750" indent="-285750" defTabSz="964278">
              <a:buFontTx/>
              <a:buChar char="-"/>
            </a:pPr>
            <a:r>
              <a:rPr lang="ko-KR" altLang="en-US" dirty="0" err="1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면적필터링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 옵션적용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5ECFCE-7FC6-4434-A0A4-93AF9FDFF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5" y="1503856"/>
            <a:ext cx="9394952" cy="504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4CEB11D-C5AA-45C9-B372-0B641929C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5" y="1528093"/>
            <a:ext cx="9380272" cy="50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E115F6-AB48-4A9A-B067-A2A72D26EE60}"/>
              </a:ext>
            </a:extLst>
          </p:cNvPr>
          <p:cNvSpPr txBox="1"/>
          <p:nvPr/>
        </p:nvSpPr>
        <p:spPr>
          <a:xfrm>
            <a:off x="1876336" y="504451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click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9F068E-9480-4495-B430-BD3059896BB9}"/>
              </a:ext>
            </a:extLst>
          </p:cNvPr>
          <p:cNvSpPr/>
          <p:nvPr/>
        </p:nvSpPr>
        <p:spPr>
          <a:xfrm>
            <a:off x="1599626" y="4911315"/>
            <a:ext cx="437261" cy="19594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文本框 39">
            <a:extLst>
              <a:ext uri="{FF2B5EF4-FFF2-40B4-BE49-F238E27FC236}">
                <a16:creationId xmlns:a16="http://schemas.microsoft.com/office/drawing/2014/main" id="{02329DAE-4342-4DB7-84B1-1BAEA43635DE}"/>
              </a:ext>
            </a:extLst>
          </p:cNvPr>
          <p:cNvSpPr txBox="1"/>
          <p:nvPr/>
        </p:nvSpPr>
        <p:spPr>
          <a:xfrm>
            <a:off x="257556" y="413313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실행화면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8150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文本框 58"/>
          <p:cNvSpPr txBox="1"/>
          <p:nvPr/>
        </p:nvSpPr>
        <p:spPr>
          <a:xfrm>
            <a:off x="303595" y="936540"/>
            <a:ext cx="446959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marL="285750" indent="-285750" defTabSz="964278">
              <a:buFontTx/>
              <a:buChar char="-"/>
            </a:pPr>
            <a:r>
              <a:rPr lang="ko-KR" altLang="en-US" dirty="0" err="1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가격필터링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 옵션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A06C98-1D55-465A-B6E4-05C68CD1F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5" y="1456085"/>
            <a:ext cx="9367668" cy="504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19D61C5-6F27-4E7E-BB6F-DEB05A932875}"/>
              </a:ext>
            </a:extLst>
          </p:cNvPr>
          <p:cNvSpPr/>
          <p:nvPr/>
        </p:nvSpPr>
        <p:spPr>
          <a:xfrm>
            <a:off x="892761" y="4192389"/>
            <a:ext cx="1929586" cy="21602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9F2DF2-BC69-4398-8EFB-A5C63065C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5" y="1456085"/>
            <a:ext cx="9394952" cy="504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A20F3E-72A2-4BDC-B6F7-AC575E7F4484}"/>
              </a:ext>
            </a:extLst>
          </p:cNvPr>
          <p:cNvSpPr/>
          <p:nvPr/>
        </p:nvSpPr>
        <p:spPr>
          <a:xfrm>
            <a:off x="901713" y="4159273"/>
            <a:ext cx="1929586" cy="21602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文本框 39">
            <a:extLst>
              <a:ext uri="{FF2B5EF4-FFF2-40B4-BE49-F238E27FC236}">
                <a16:creationId xmlns:a16="http://schemas.microsoft.com/office/drawing/2014/main" id="{D05267EA-0ABB-4F01-9A20-9C5F674C6B41}"/>
              </a:ext>
            </a:extLst>
          </p:cNvPr>
          <p:cNvSpPr txBox="1"/>
          <p:nvPr/>
        </p:nvSpPr>
        <p:spPr>
          <a:xfrm>
            <a:off x="257556" y="413313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실행화면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619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文本框 58"/>
          <p:cNvSpPr txBox="1"/>
          <p:nvPr/>
        </p:nvSpPr>
        <p:spPr>
          <a:xfrm>
            <a:off x="303595" y="936540"/>
            <a:ext cx="4469596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marL="285750" indent="-285750" defTabSz="964278">
              <a:buFontTx/>
              <a:buChar char="-"/>
            </a:pPr>
            <a:r>
              <a:rPr lang="ko-KR" altLang="en-US" dirty="0" err="1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찜목록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 기능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63187D-C378-4841-8174-D5FF16506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5" y="1528093"/>
            <a:ext cx="9403424" cy="5040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96CDDB-89AD-45CF-86B8-AF1AC42E806A}"/>
              </a:ext>
            </a:extLst>
          </p:cNvPr>
          <p:cNvSpPr/>
          <p:nvPr/>
        </p:nvSpPr>
        <p:spPr>
          <a:xfrm>
            <a:off x="7653511" y="3844344"/>
            <a:ext cx="432048" cy="2040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B94E5-90B1-462B-A097-0B1DD350A059}"/>
              </a:ext>
            </a:extLst>
          </p:cNvPr>
          <p:cNvSpPr txBox="1"/>
          <p:nvPr/>
        </p:nvSpPr>
        <p:spPr>
          <a:xfrm>
            <a:off x="8053890" y="376169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click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8D3595-B27A-44E7-884B-6BFD2FEA1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5" y="1528093"/>
            <a:ext cx="9346019" cy="50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DFEB49-681F-4927-8075-0EBB27D8B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80" y="1528093"/>
            <a:ext cx="9404081" cy="5040000"/>
          </a:xfrm>
          <a:prstGeom prst="rect">
            <a:avLst/>
          </a:prstGeom>
        </p:spPr>
      </p:pic>
      <p:sp>
        <p:nvSpPr>
          <p:cNvPr id="19" name="文本框 39">
            <a:extLst>
              <a:ext uri="{FF2B5EF4-FFF2-40B4-BE49-F238E27FC236}">
                <a16:creationId xmlns:a16="http://schemas.microsoft.com/office/drawing/2014/main" id="{56B266D2-EFAF-47F5-B3A5-9FBFAE71D7BB}"/>
              </a:ext>
            </a:extLst>
          </p:cNvPr>
          <p:cNvSpPr txBox="1"/>
          <p:nvPr/>
        </p:nvSpPr>
        <p:spPr>
          <a:xfrm>
            <a:off x="257556" y="413313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실행화면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1044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719" y="-18253"/>
            <a:ext cx="12871675" cy="725980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49" y="-18253"/>
            <a:ext cx="5852235" cy="7259807"/>
          </a:xfrm>
          <a:custGeom>
            <a:avLst/>
            <a:gdLst/>
            <a:ahLst/>
            <a:cxnLst/>
            <a:rect l="l" t="t" r="r" b="b"/>
            <a:pathLst>
              <a:path w="4958866" h="5163450">
                <a:moveTo>
                  <a:pt x="0" y="0"/>
                </a:moveTo>
                <a:lnTo>
                  <a:pt x="755577" y="0"/>
                </a:lnTo>
                <a:lnTo>
                  <a:pt x="899592" y="0"/>
                </a:lnTo>
                <a:lnTo>
                  <a:pt x="1508303" y="0"/>
                </a:lnTo>
                <a:lnTo>
                  <a:pt x="3955209" y="0"/>
                </a:lnTo>
                <a:lnTo>
                  <a:pt x="4206139" y="0"/>
                </a:lnTo>
                <a:cubicBezTo>
                  <a:pt x="4666577" y="617385"/>
                  <a:pt x="4958866" y="1544845"/>
                  <a:pt x="4958866" y="2581725"/>
                </a:cubicBezTo>
                <a:cubicBezTo>
                  <a:pt x="4958866" y="3614989"/>
                  <a:pt x="4668612" y="4539595"/>
                  <a:pt x="4210704" y="5156800"/>
                </a:cubicBezTo>
                <a:lnTo>
                  <a:pt x="3955209" y="5156800"/>
                </a:lnTo>
                <a:lnTo>
                  <a:pt x="3955209" y="5163450"/>
                </a:lnTo>
                <a:lnTo>
                  <a:pt x="755577" y="5163450"/>
                </a:lnTo>
                <a:lnTo>
                  <a:pt x="755577" y="5156800"/>
                </a:lnTo>
                <a:lnTo>
                  <a:pt x="0" y="515680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48"/>
          <p:cNvSpPr txBox="1"/>
          <p:nvPr/>
        </p:nvSpPr>
        <p:spPr>
          <a:xfrm>
            <a:off x="1028775" y="2896335"/>
            <a:ext cx="3235983" cy="496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  <a:defRPr/>
            </a:pPr>
            <a:r>
              <a:rPr kumimoji="1" lang="ko-KR" altLang="en-US" sz="2400" b="1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Arial" panose="020B0604020202020204" pitchFamily="34" charset="0"/>
              </a:rPr>
              <a:t>기대효과</a:t>
            </a:r>
            <a:endParaRPr kumimoji="1" lang="en-US" altLang="ko-KR" sz="2400" b="1" dirty="0">
              <a:solidFill>
                <a:schemeClr val="bg1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438242" y="3413335"/>
            <a:ext cx="2630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3"/>
          <p:cNvSpPr txBox="1"/>
          <p:nvPr/>
        </p:nvSpPr>
        <p:spPr>
          <a:xfrm>
            <a:off x="2292566" y="1873856"/>
            <a:ext cx="1269401" cy="108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04</a:t>
            </a:r>
            <a:endParaRPr lang="zh-CN" altLang="en-US" sz="703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216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8" grpId="0"/>
      <p:bldP spid="8" grpId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" name="文本框 58"/>
          <p:cNvSpPr txBox="1"/>
          <p:nvPr/>
        </p:nvSpPr>
        <p:spPr>
          <a:xfrm>
            <a:off x="303595" y="936540"/>
            <a:ext cx="1391657" cy="374375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- </a:t>
            </a:r>
            <a:r>
              <a:rPr lang="ko-KR" altLang="en-US" dirty="0" err="1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차별점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pic>
        <p:nvPicPr>
          <p:cNvPr id="24" name="Picture 4" descr="http://cdn.ceoscoredaily.com/data/photos/cdn/20200521/art_15898740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29" y="1197736"/>
            <a:ext cx="702516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CD1EC6-0CE4-4DCA-8EED-0D044719EF67}"/>
              </a:ext>
            </a:extLst>
          </p:cNvPr>
          <p:cNvSpPr txBox="1"/>
          <p:nvPr/>
        </p:nvSpPr>
        <p:spPr>
          <a:xfrm>
            <a:off x="1420829" y="4192389"/>
            <a:ext cx="5889316" cy="276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직방 등의 현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어플에는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허위매물이 많습니다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저희는 이러한 피해를 최소화 하고자 실거래내역을 바탕으로 하여 사용자가 허위매물에 속지않고 좀 더 정확하고 신뢰성 있는 자료를 바탕으로 원하는 매매를 도와주고자 합니다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文本框 39">
            <a:extLst>
              <a:ext uri="{FF2B5EF4-FFF2-40B4-BE49-F238E27FC236}">
                <a16:creationId xmlns:a16="http://schemas.microsoft.com/office/drawing/2014/main" id="{14D433C8-82E3-40E1-B722-5ADFEE367FE0}"/>
              </a:ext>
            </a:extLst>
          </p:cNvPr>
          <p:cNvSpPr txBox="1"/>
          <p:nvPr/>
        </p:nvSpPr>
        <p:spPr>
          <a:xfrm>
            <a:off x="257556" y="413313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기대효과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901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719" y="-18253"/>
            <a:ext cx="12871675" cy="725980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49" y="-18253"/>
            <a:ext cx="5852235" cy="7259807"/>
          </a:xfrm>
          <a:custGeom>
            <a:avLst/>
            <a:gdLst/>
            <a:ahLst/>
            <a:cxnLst/>
            <a:rect l="l" t="t" r="r" b="b"/>
            <a:pathLst>
              <a:path w="4958866" h="5163450">
                <a:moveTo>
                  <a:pt x="0" y="0"/>
                </a:moveTo>
                <a:lnTo>
                  <a:pt x="755577" y="0"/>
                </a:lnTo>
                <a:lnTo>
                  <a:pt x="899592" y="0"/>
                </a:lnTo>
                <a:lnTo>
                  <a:pt x="1508303" y="0"/>
                </a:lnTo>
                <a:lnTo>
                  <a:pt x="3955209" y="0"/>
                </a:lnTo>
                <a:lnTo>
                  <a:pt x="4206139" y="0"/>
                </a:lnTo>
                <a:cubicBezTo>
                  <a:pt x="4666577" y="617385"/>
                  <a:pt x="4958866" y="1544845"/>
                  <a:pt x="4958866" y="2581725"/>
                </a:cubicBezTo>
                <a:cubicBezTo>
                  <a:pt x="4958866" y="3614989"/>
                  <a:pt x="4668612" y="4539595"/>
                  <a:pt x="4210704" y="5156800"/>
                </a:cubicBezTo>
                <a:lnTo>
                  <a:pt x="3955209" y="5156800"/>
                </a:lnTo>
                <a:lnTo>
                  <a:pt x="3955209" y="5163450"/>
                </a:lnTo>
                <a:lnTo>
                  <a:pt x="755577" y="5163450"/>
                </a:lnTo>
                <a:lnTo>
                  <a:pt x="755577" y="5156800"/>
                </a:lnTo>
                <a:lnTo>
                  <a:pt x="0" y="515680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48"/>
          <p:cNvSpPr txBox="1"/>
          <p:nvPr/>
        </p:nvSpPr>
        <p:spPr>
          <a:xfrm>
            <a:off x="1028775" y="2896335"/>
            <a:ext cx="3235983" cy="496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  <a:defRPr/>
            </a:pPr>
            <a:r>
              <a:rPr kumimoji="1" lang="ko-KR" altLang="en-US" sz="2400" b="1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Arial" panose="020B0604020202020204" pitchFamily="34" charset="0"/>
              </a:rPr>
              <a:t>개발후기</a:t>
            </a:r>
            <a:endParaRPr kumimoji="1" lang="en-US" altLang="ko-KR" sz="2400" b="1" dirty="0">
              <a:solidFill>
                <a:schemeClr val="bg1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438242" y="3413335"/>
            <a:ext cx="2630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3"/>
          <p:cNvSpPr txBox="1"/>
          <p:nvPr/>
        </p:nvSpPr>
        <p:spPr>
          <a:xfrm>
            <a:off x="2292566" y="1873856"/>
            <a:ext cx="1269401" cy="108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05</a:t>
            </a:r>
            <a:endParaRPr lang="zh-CN" altLang="en-US" sz="703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246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8" grpId="0"/>
      <p:bldP spid="8" grpId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0107497" y="781221"/>
            <a:ext cx="1411813" cy="1411813"/>
            <a:chOff x="6920031" y="3363156"/>
            <a:chExt cx="1338773" cy="1338773"/>
          </a:xfrm>
        </p:grpSpPr>
        <p:sp>
          <p:nvSpPr>
            <p:cNvPr id="8" name="Oval 7"/>
            <p:cNvSpPr/>
            <p:nvPr/>
          </p:nvSpPr>
          <p:spPr>
            <a:xfrm>
              <a:off x="6920031" y="3363156"/>
              <a:ext cx="1338773" cy="1338773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357245" y="3796320"/>
              <a:ext cx="464344" cy="465138"/>
              <a:chOff x="7287419" y="3505994"/>
              <a:chExt cx="464344" cy="465138"/>
            </a:xfrm>
            <a:solidFill>
              <a:schemeClr val="bg2"/>
            </a:solidFill>
          </p:grpSpPr>
          <p:sp>
            <p:nvSpPr>
              <p:cNvPr id="22" name="AutoShape 37"/>
              <p:cNvSpPr>
                <a:spLocks/>
              </p:cNvSpPr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23" name="AutoShape 38"/>
              <p:cNvSpPr>
                <a:spLocks/>
              </p:cNvSpPr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24" name="AutoShape 39"/>
              <p:cNvSpPr>
                <a:spLocks/>
              </p:cNvSpPr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25" name="AutoShape 40"/>
              <p:cNvSpPr>
                <a:spLocks/>
              </p:cNvSpPr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26" name="AutoShape 41"/>
              <p:cNvSpPr>
                <a:spLocks/>
              </p:cNvSpPr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  <p:sp>
            <p:nvSpPr>
              <p:cNvPr id="27" name="AutoShape 42"/>
              <p:cNvSpPr>
                <a:spLocks/>
              </p:cNvSpPr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89" tIns="20089" rIns="20089" bIns="20089" anchor="ctr"/>
              <a:lstStyle/>
              <a:p>
                <a:pPr algn="ctr" defTabSz="241082" hangingPunct="0"/>
                <a:endParaRPr lang="en-US"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Gill Sans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2326765" y="3451441"/>
            <a:ext cx="1440160" cy="1400780"/>
            <a:chOff x="4362154" y="1776581"/>
            <a:chExt cx="1960098" cy="1960098"/>
          </a:xfrm>
        </p:grpSpPr>
        <p:sp>
          <p:nvSpPr>
            <p:cNvPr id="6" name="Oval 5"/>
            <p:cNvSpPr/>
            <p:nvPr/>
          </p:nvSpPr>
          <p:spPr>
            <a:xfrm>
              <a:off x="4362154" y="1776581"/>
              <a:ext cx="1960098" cy="1960098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4899621" y="2488223"/>
              <a:ext cx="904951" cy="528990"/>
            </a:xfrm>
            <a:custGeom>
              <a:avLst/>
              <a:gdLst>
                <a:gd name="T0" fmla="*/ 232 w 316"/>
                <a:gd name="T1" fmla="*/ 27 h 172"/>
                <a:gd name="T2" fmla="*/ 221 w 316"/>
                <a:gd name="T3" fmla="*/ 20 h 172"/>
                <a:gd name="T4" fmla="*/ 157 w 316"/>
                <a:gd name="T5" fmla="*/ 10 h 172"/>
                <a:gd name="T6" fmla="*/ 92 w 316"/>
                <a:gd name="T7" fmla="*/ 9 h 172"/>
                <a:gd name="T8" fmla="*/ 84 w 316"/>
                <a:gd name="T9" fmla="*/ 13 h 172"/>
                <a:gd name="T10" fmla="*/ 0 w 316"/>
                <a:gd name="T11" fmla="*/ 121 h 172"/>
                <a:gd name="T12" fmla="*/ 78 w 316"/>
                <a:gd name="T13" fmla="*/ 109 h 172"/>
                <a:gd name="T14" fmla="*/ 84 w 316"/>
                <a:gd name="T15" fmla="*/ 113 h 172"/>
                <a:gd name="T16" fmla="*/ 120 w 316"/>
                <a:gd name="T17" fmla="*/ 142 h 172"/>
                <a:gd name="T18" fmla="*/ 159 w 316"/>
                <a:gd name="T19" fmla="*/ 163 h 172"/>
                <a:gd name="T20" fmla="*/ 163 w 316"/>
                <a:gd name="T21" fmla="*/ 165 h 172"/>
                <a:gd name="T22" fmla="*/ 190 w 316"/>
                <a:gd name="T23" fmla="*/ 164 h 172"/>
                <a:gd name="T24" fmla="*/ 217 w 316"/>
                <a:gd name="T25" fmla="*/ 153 h 172"/>
                <a:gd name="T26" fmla="*/ 233 w 316"/>
                <a:gd name="T27" fmla="*/ 146 h 172"/>
                <a:gd name="T28" fmla="*/ 265 w 316"/>
                <a:gd name="T29" fmla="*/ 162 h 172"/>
                <a:gd name="T30" fmla="*/ 288 w 316"/>
                <a:gd name="T31" fmla="*/ 14 h 172"/>
                <a:gd name="T32" fmla="*/ 225 w 316"/>
                <a:gd name="T33" fmla="*/ 129 h 172"/>
                <a:gd name="T34" fmla="*/ 225 w 316"/>
                <a:gd name="T35" fmla="*/ 139 h 172"/>
                <a:gd name="T36" fmla="*/ 216 w 316"/>
                <a:gd name="T37" fmla="*/ 142 h 172"/>
                <a:gd name="T38" fmla="*/ 207 w 316"/>
                <a:gd name="T39" fmla="*/ 142 h 172"/>
                <a:gd name="T40" fmla="*/ 189 w 316"/>
                <a:gd name="T41" fmla="*/ 153 h 172"/>
                <a:gd name="T42" fmla="*/ 185 w 316"/>
                <a:gd name="T43" fmla="*/ 153 h 172"/>
                <a:gd name="T44" fmla="*/ 180 w 316"/>
                <a:gd name="T45" fmla="*/ 156 h 172"/>
                <a:gd name="T46" fmla="*/ 157 w 316"/>
                <a:gd name="T47" fmla="*/ 149 h 172"/>
                <a:gd name="T48" fmla="*/ 130 w 316"/>
                <a:gd name="T49" fmla="*/ 128 h 172"/>
                <a:gd name="T50" fmla="*/ 88 w 316"/>
                <a:gd name="T51" fmla="*/ 103 h 172"/>
                <a:gd name="T52" fmla="*/ 71 w 316"/>
                <a:gd name="T53" fmla="*/ 91 h 172"/>
                <a:gd name="T54" fmla="*/ 71 w 316"/>
                <a:gd name="T55" fmla="*/ 90 h 172"/>
                <a:gd name="T56" fmla="*/ 72 w 316"/>
                <a:gd name="T57" fmla="*/ 88 h 172"/>
                <a:gd name="T58" fmla="*/ 93 w 316"/>
                <a:gd name="T59" fmla="*/ 20 h 172"/>
                <a:gd name="T60" fmla="*/ 132 w 316"/>
                <a:gd name="T61" fmla="*/ 24 h 172"/>
                <a:gd name="T62" fmla="*/ 127 w 316"/>
                <a:gd name="T63" fmla="*/ 72 h 172"/>
                <a:gd name="T64" fmla="*/ 185 w 316"/>
                <a:gd name="T65" fmla="*/ 54 h 172"/>
                <a:gd name="T66" fmla="*/ 241 w 316"/>
                <a:gd name="T67" fmla="*/ 11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172">
                  <a:moveTo>
                    <a:pt x="288" y="14"/>
                  </a:moveTo>
                  <a:cubicBezTo>
                    <a:pt x="232" y="27"/>
                    <a:pt x="232" y="27"/>
                    <a:pt x="232" y="27"/>
                  </a:cubicBezTo>
                  <a:cubicBezTo>
                    <a:pt x="233" y="31"/>
                    <a:pt x="233" y="31"/>
                    <a:pt x="233" y="31"/>
                  </a:cubicBezTo>
                  <a:cubicBezTo>
                    <a:pt x="228" y="22"/>
                    <a:pt x="221" y="20"/>
                    <a:pt x="221" y="20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3" y="5"/>
                    <a:pt x="165" y="7"/>
                    <a:pt x="157" y="10"/>
                  </a:cubicBezTo>
                  <a:cubicBezTo>
                    <a:pt x="156" y="9"/>
                    <a:pt x="156" y="9"/>
                    <a:pt x="156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1" y="9"/>
                    <a:pt x="87" y="10"/>
                    <a:pt x="84" y="1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54" y="148"/>
                    <a:pt x="54" y="148"/>
                    <a:pt x="54" y="148"/>
                  </a:cubicBezTo>
                  <a:cubicBezTo>
                    <a:pt x="69" y="144"/>
                    <a:pt x="76" y="120"/>
                    <a:pt x="78" y="109"/>
                  </a:cubicBezTo>
                  <a:cubicBezTo>
                    <a:pt x="82" y="112"/>
                    <a:pt x="82" y="112"/>
                    <a:pt x="82" y="112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4" y="120"/>
                    <a:pt x="85" y="130"/>
                    <a:pt x="99" y="127"/>
                  </a:cubicBezTo>
                  <a:cubicBezTo>
                    <a:pt x="99" y="127"/>
                    <a:pt x="100" y="157"/>
                    <a:pt x="120" y="142"/>
                  </a:cubicBezTo>
                  <a:cubicBezTo>
                    <a:pt x="120" y="142"/>
                    <a:pt x="120" y="161"/>
                    <a:pt x="138" y="155"/>
                  </a:cubicBezTo>
                  <a:cubicBezTo>
                    <a:pt x="138" y="155"/>
                    <a:pt x="141" y="172"/>
                    <a:pt x="159" y="163"/>
                  </a:cubicBezTo>
                  <a:cubicBezTo>
                    <a:pt x="162" y="165"/>
                    <a:pt x="162" y="165"/>
                    <a:pt x="162" y="165"/>
                  </a:cubicBezTo>
                  <a:cubicBezTo>
                    <a:pt x="163" y="165"/>
                    <a:pt x="163" y="165"/>
                    <a:pt x="163" y="165"/>
                  </a:cubicBezTo>
                  <a:cubicBezTo>
                    <a:pt x="164" y="165"/>
                    <a:pt x="173" y="168"/>
                    <a:pt x="181" y="167"/>
                  </a:cubicBezTo>
                  <a:cubicBezTo>
                    <a:pt x="185" y="167"/>
                    <a:pt x="188" y="166"/>
                    <a:pt x="190" y="164"/>
                  </a:cubicBezTo>
                  <a:cubicBezTo>
                    <a:pt x="196" y="163"/>
                    <a:pt x="208" y="161"/>
                    <a:pt x="214" y="153"/>
                  </a:cubicBezTo>
                  <a:cubicBezTo>
                    <a:pt x="215" y="153"/>
                    <a:pt x="216" y="153"/>
                    <a:pt x="217" y="153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24" y="153"/>
                    <a:pt x="230" y="150"/>
                    <a:pt x="233" y="146"/>
                  </a:cubicBezTo>
                  <a:cubicBezTo>
                    <a:pt x="235" y="143"/>
                    <a:pt x="236" y="140"/>
                    <a:pt x="236" y="136"/>
                  </a:cubicBezTo>
                  <a:cubicBezTo>
                    <a:pt x="236" y="136"/>
                    <a:pt x="248" y="160"/>
                    <a:pt x="265" y="162"/>
                  </a:cubicBezTo>
                  <a:cubicBezTo>
                    <a:pt x="316" y="137"/>
                    <a:pt x="316" y="137"/>
                    <a:pt x="316" y="137"/>
                  </a:cubicBezTo>
                  <a:lnTo>
                    <a:pt x="288" y="14"/>
                  </a:lnTo>
                  <a:close/>
                  <a:moveTo>
                    <a:pt x="230" y="127"/>
                  </a:moveTo>
                  <a:cubicBezTo>
                    <a:pt x="225" y="129"/>
                    <a:pt x="225" y="129"/>
                    <a:pt x="225" y="129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7"/>
                    <a:pt x="225" y="139"/>
                    <a:pt x="225" y="139"/>
                  </a:cubicBezTo>
                  <a:cubicBezTo>
                    <a:pt x="223" y="141"/>
                    <a:pt x="220" y="142"/>
                    <a:pt x="216" y="142"/>
                  </a:cubicBezTo>
                  <a:cubicBezTo>
                    <a:pt x="216" y="142"/>
                    <a:pt x="216" y="142"/>
                    <a:pt x="216" y="142"/>
                  </a:cubicBezTo>
                  <a:cubicBezTo>
                    <a:pt x="214" y="143"/>
                    <a:pt x="212" y="142"/>
                    <a:pt x="211" y="142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4" y="150"/>
                    <a:pt x="196" y="153"/>
                    <a:pt x="189" y="153"/>
                  </a:cubicBezTo>
                  <a:cubicBezTo>
                    <a:pt x="188" y="153"/>
                    <a:pt x="188" y="153"/>
                    <a:pt x="188" y="153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4" y="155"/>
                    <a:pt x="184" y="155"/>
                    <a:pt x="184" y="155"/>
                  </a:cubicBezTo>
                  <a:cubicBezTo>
                    <a:pt x="183" y="156"/>
                    <a:pt x="182" y="156"/>
                    <a:pt x="180" y="156"/>
                  </a:cubicBezTo>
                  <a:cubicBezTo>
                    <a:pt x="175" y="157"/>
                    <a:pt x="169" y="155"/>
                    <a:pt x="167" y="155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4"/>
                    <a:pt x="154" y="140"/>
                    <a:pt x="149" y="140"/>
                  </a:cubicBezTo>
                  <a:cubicBezTo>
                    <a:pt x="149" y="140"/>
                    <a:pt x="147" y="116"/>
                    <a:pt x="130" y="128"/>
                  </a:cubicBezTo>
                  <a:cubicBezTo>
                    <a:pt x="130" y="128"/>
                    <a:pt x="125" y="108"/>
                    <a:pt x="109" y="117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2" y="88"/>
                    <a:pt x="72" y="88"/>
                    <a:pt x="72" y="88"/>
                  </a:cubicBezTo>
                  <a:cubicBezTo>
                    <a:pt x="72" y="87"/>
                    <a:pt x="90" y="26"/>
                    <a:pt x="91" y="21"/>
                  </a:cubicBezTo>
                  <a:cubicBezTo>
                    <a:pt x="91" y="21"/>
                    <a:pt x="93" y="20"/>
                    <a:pt x="93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34" y="22"/>
                    <a:pt x="132" y="24"/>
                    <a:pt x="132" y="24"/>
                  </a:cubicBezTo>
                  <a:cubicBezTo>
                    <a:pt x="125" y="30"/>
                    <a:pt x="122" y="60"/>
                    <a:pt x="122" y="60"/>
                  </a:cubicBezTo>
                  <a:cubicBezTo>
                    <a:pt x="119" y="67"/>
                    <a:pt x="127" y="72"/>
                    <a:pt x="127" y="72"/>
                  </a:cubicBezTo>
                  <a:cubicBezTo>
                    <a:pt x="140" y="81"/>
                    <a:pt x="154" y="47"/>
                    <a:pt x="154" y="47"/>
                  </a:cubicBezTo>
                  <a:cubicBezTo>
                    <a:pt x="161" y="41"/>
                    <a:pt x="172" y="45"/>
                    <a:pt x="185" y="54"/>
                  </a:cubicBezTo>
                  <a:cubicBezTo>
                    <a:pt x="206" y="76"/>
                    <a:pt x="232" y="102"/>
                    <a:pt x="239" y="111"/>
                  </a:cubicBezTo>
                  <a:cubicBezTo>
                    <a:pt x="241" y="114"/>
                    <a:pt x="242" y="117"/>
                    <a:pt x="241" y="119"/>
                  </a:cubicBezTo>
                  <a:cubicBezTo>
                    <a:pt x="240" y="123"/>
                    <a:pt x="233" y="126"/>
                    <a:pt x="230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29" tIns="48214" rIns="96429" bIns="48214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118317" y="5214952"/>
            <a:ext cx="1512168" cy="1440160"/>
            <a:chOff x="6096000" y="4400370"/>
            <a:chExt cx="1781907" cy="1781907"/>
          </a:xfrm>
        </p:grpSpPr>
        <p:sp>
          <p:nvSpPr>
            <p:cNvPr id="9" name="Oval 8"/>
            <p:cNvSpPr/>
            <p:nvPr/>
          </p:nvSpPr>
          <p:spPr>
            <a:xfrm>
              <a:off x="6096000" y="4400370"/>
              <a:ext cx="1781907" cy="1781907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Franklin Gothic Medium" panose="020B0603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6612822" y="4917650"/>
              <a:ext cx="632375" cy="747345"/>
              <a:chOff x="1325323" y="3586519"/>
              <a:chExt cx="632375" cy="747345"/>
            </a:xfrm>
            <a:solidFill>
              <a:schemeClr val="bg2"/>
            </a:solidFill>
          </p:grpSpPr>
          <p:sp>
            <p:nvSpPr>
              <p:cNvPr id="46" name="Freeform 45"/>
              <p:cNvSpPr>
                <a:spLocks noEditPoints="1"/>
              </p:cNvSpPr>
              <p:nvPr/>
            </p:nvSpPr>
            <p:spPr bwMode="auto">
              <a:xfrm>
                <a:off x="1325323" y="3586519"/>
                <a:ext cx="632375" cy="747345"/>
              </a:xfrm>
              <a:custGeom>
                <a:avLst/>
                <a:gdLst>
                  <a:gd name="T0" fmla="*/ 215 w 221"/>
                  <a:gd name="T1" fmla="*/ 212 h 243"/>
                  <a:gd name="T2" fmla="*/ 174 w 221"/>
                  <a:gd name="T3" fmla="*/ 157 h 243"/>
                  <a:gd name="T4" fmla="*/ 179 w 221"/>
                  <a:gd name="T5" fmla="*/ 37 h 243"/>
                  <a:gd name="T6" fmla="*/ 105 w 221"/>
                  <a:gd name="T7" fmla="*/ 0 h 243"/>
                  <a:gd name="T8" fmla="*/ 49 w 221"/>
                  <a:gd name="T9" fmla="*/ 19 h 243"/>
                  <a:gd name="T10" fmla="*/ 31 w 221"/>
                  <a:gd name="T11" fmla="*/ 151 h 243"/>
                  <a:gd name="T12" fmla="*/ 105 w 221"/>
                  <a:gd name="T13" fmla="*/ 188 h 243"/>
                  <a:gd name="T14" fmla="*/ 143 w 221"/>
                  <a:gd name="T15" fmla="*/ 180 h 243"/>
                  <a:gd name="T16" fmla="*/ 185 w 221"/>
                  <a:gd name="T17" fmla="*/ 235 h 243"/>
                  <a:gd name="T18" fmla="*/ 200 w 221"/>
                  <a:gd name="T19" fmla="*/ 243 h 243"/>
                  <a:gd name="T20" fmla="*/ 200 w 221"/>
                  <a:gd name="T21" fmla="*/ 243 h 243"/>
                  <a:gd name="T22" fmla="*/ 211 w 221"/>
                  <a:gd name="T23" fmla="*/ 239 h 243"/>
                  <a:gd name="T24" fmla="*/ 215 w 221"/>
                  <a:gd name="T25" fmla="*/ 212 h 243"/>
                  <a:gd name="T26" fmla="*/ 144 w 221"/>
                  <a:gd name="T27" fmla="*/ 146 h 243"/>
                  <a:gd name="T28" fmla="*/ 105 w 221"/>
                  <a:gd name="T29" fmla="*/ 159 h 243"/>
                  <a:gd name="T30" fmla="*/ 54 w 221"/>
                  <a:gd name="T31" fmla="*/ 133 h 243"/>
                  <a:gd name="T32" fmla="*/ 66 w 221"/>
                  <a:gd name="T33" fmla="*/ 42 h 243"/>
                  <a:gd name="T34" fmla="*/ 105 w 221"/>
                  <a:gd name="T35" fmla="*/ 29 h 243"/>
                  <a:gd name="T36" fmla="*/ 156 w 221"/>
                  <a:gd name="T37" fmla="*/ 54 h 243"/>
                  <a:gd name="T38" fmla="*/ 144 w 221"/>
                  <a:gd name="T39" fmla="*/ 146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1" h="243">
                    <a:moveTo>
                      <a:pt x="215" y="212"/>
                    </a:moveTo>
                    <a:cubicBezTo>
                      <a:pt x="174" y="157"/>
                      <a:pt x="174" y="157"/>
                      <a:pt x="174" y="157"/>
                    </a:cubicBezTo>
                    <a:cubicBezTo>
                      <a:pt x="204" y="124"/>
                      <a:pt x="206" y="73"/>
                      <a:pt x="179" y="37"/>
                    </a:cubicBezTo>
                    <a:cubicBezTo>
                      <a:pt x="161" y="13"/>
                      <a:pt x="134" y="0"/>
                      <a:pt x="105" y="0"/>
                    </a:cubicBezTo>
                    <a:cubicBezTo>
                      <a:pt x="85" y="0"/>
                      <a:pt x="65" y="7"/>
                      <a:pt x="49" y="19"/>
                    </a:cubicBezTo>
                    <a:cubicBezTo>
                      <a:pt x="8" y="51"/>
                      <a:pt x="0" y="110"/>
                      <a:pt x="31" y="151"/>
                    </a:cubicBezTo>
                    <a:cubicBezTo>
                      <a:pt x="49" y="174"/>
                      <a:pt x="76" y="188"/>
                      <a:pt x="105" y="188"/>
                    </a:cubicBezTo>
                    <a:cubicBezTo>
                      <a:pt x="118" y="188"/>
                      <a:pt x="131" y="185"/>
                      <a:pt x="143" y="180"/>
                    </a:cubicBezTo>
                    <a:cubicBezTo>
                      <a:pt x="185" y="235"/>
                      <a:pt x="185" y="235"/>
                      <a:pt x="185" y="235"/>
                    </a:cubicBezTo>
                    <a:cubicBezTo>
                      <a:pt x="189" y="240"/>
                      <a:pt x="194" y="243"/>
                      <a:pt x="200" y="243"/>
                    </a:cubicBezTo>
                    <a:cubicBezTo>
                      <a:pt x="200" y="243"/>
                      <a:pt x="200" y="243"/>
                      <a:pt x="200" y="243"/>
                    </a:cubicBezTo>
                    <a:cubicBezTo>
                      <a:pt x="204" y="243"/>
                      <a:pt x="208" y="241"/>
                      <a:pt x="211" y="239"/>
                    </a:cubicBezTo>
                    <a:cubicBezTo>
                      <a:pt x="220" y="232"/>
                      <a:pt x="221" y="220"/>
                      <a:pt x="215" y="212"/>
                    </a:cubicBezTo>
                    <a:close/>
                    <a:moveTo>
                      <a:pt x="144" y="146"/>
                    </a:moveTo>
                    <a:cubicBezTo>
                      <a:pt x="133" y="154"/>
                      <a:pt x="119" y="159"/>
                      <a:pt x="105" y="159"/>
                    </a:cubicBezTo>
                    <a:cubicBezTo>
                      <a:pt x="85" y="159"/>
                      <a:pt x="66" y="150"/>
                      <a:pt x="54" y="133"/>
                    </a:cubicBezTo>
                    <a:cubicBezTo>
                      <a:pt x="33" y="105"/>
                      <a:pt x="38" y="64"/>
                      <a:pt x="66" y="42"/>
                    </a:cubicBezTo>
                    <a:cubicBezTo>
                      <a:pt x="78" y="33"/>
                      <a:pt x="91" y="29"/>
                      <a:pt x="105" y="29"/>
                    </a:cubicBezTo>
                    <a:cubicBezTo>
                      <a:pt x="125" y="29"/>
                      <a:pt x="144" y="38"/>
                      <a:pt x="156" y="54"/>
                    </a:cubicBezTo>
                    <a:cubicBezTo>
                      <a:pt x="178" y="83"/>
                      <a:pt x="172" y="124"/>
                      <a:pt x="144" y="14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29" tIns="48214" rIns="96429" bIns="482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1503405" y="3752885"/>
                <a:ext cx="248347" cy="223554"/>
              </a:xfrm>
              <a:custGeom>
                <a:avLst/>
                <a:gdLst>
                  <a:gd name="T0" fmla="*/ 86 w 87"/>
                  <a:gd name="T1" fmla="*/ 33 h 73"/>
                  <a:gd name="T2" fmla="*/ 45 w 87"/>
                  <a:gd name="T3" fmla="*/ 1 h 73"/>
                  <a:gd name="T4" fmla="*/ 40 w 87"/>
                  <a:gd name="T5" fmla="*/ 1 h 73"/>
                  <a:gd name="T6" fmla="*/ 24 w 87"/>
                  <a:gd name="T7" fmla="*/ 14 h 73"/>
                  <a:gd name="T8" fmla="*/ 24 w 87"/>
                  <a:gd name="T9" fmla="*/ 1 h 73"/>
                  <a:gd name="T10" fmla="*/ 15 w 87"/>
                  <a:gd name="T11" fmla="*/ 1 h 73"/>
                  <a:gd name="T12" fmla="*/ 15 w 87"/>
                  <a:gd name="T13" fmla="*/ 22 h 73"/>
                  <a:gd name="T14" fmla="*/ 8 w 87"/>
                  <a:gd name="T15" fmla="*/ 27 h 73"/>
                  <a:gd name="T16" fmla="*/ 1 w 87"/>
                  <a:gd name="T17" fmla="*/ 33 h 73"/>
                  <a:gd name="T18" fmla="*/ 1 w 87"/>
                  <a:gd name="T19" fmla="*/ 35 h 73"/>
                  <a:gd name="T20" fmla="*/ 8 w 87"/>
                  <a:gd name="T21" fmla="*/ 35 h 73"/>
                  <a:gd name="T22" fmla="*/ 8 w 87"/>
                  <a:gd name="T23" fmla="*/ 73 h 73"/>
                  <a:gd name="T24" fmla="*/ 32 w 87"/>
                  <a:gd name="T25" fmla="*/ 73 h 73"/>
                  <a:gd name="T26" fmla="*/ 32 w 87"/>
                  <a:gd name="T27" fmla="*/ 72 h 73"/>
                  <a:gd name="T28" fmla="*/ 32 w 87"/>
                  <a:gd name="T29" fmla="*/ 55 h 73"/>
                  <a:gd name="T30" fmla="*/ 41 w 87"/>
                  <a:gd name="T31" fmla="*/ 42 h 73"/>
                  <a:gd name="T32" fmla="*/ 52 w 87"/>
                  <a:gd name="T33" fmla="*/ 54 h 73"/>
                  <a:gd name="T34" fmla="*/ 52 w 87"/>
                  <a:gd name="T35" fmla="*/ 73 h 73"/>
                  <a:gd name="T36" fmla="*/ 77 w 87"/>
                  <a:gd name="T37" fmla="*/ 73 h 73"/>
                  <a:gd name="T38" fmla="*/ 77 w 87"/>
                  <a:gd name="T39" fmla="*/ 35 h 73"/>
                  <a:gd name="T40" fmla="*/ 85 w 87"/>
                  <a:gd name="T41" fmla="*/ 35 h 73"/>
                  <a:gd name="T42" fmla="*/ 86 w 87"/>
                  <a:gd name="T43" fmla="*/ 3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73">
                    <a:moveTo>
                      <a:pt x="86" y="33"/>
                    </a:moveTo>
                    <a:cubicBezTo>
                      <a:pt x="45" y="1"/>
                      <a:pt x="45" y="1"/>
                      <a:pt x="45" y="1"/>
                    </a:cubicBezTo>
                    <a:cubicBezTo>
                      <a:pt x="44" y="0"/>
                      <a:pt x="41" y="0"/>
                      <a:pt x="40" y="1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4"/>
                      <a:pt x="0" y="35"/>
                      <a:pt x="1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5"/>
                      <a:pt x="32" y="42"/>
                      <a:pt x="41" y="42"/>
                    </a:cubicBezTo>
                    <a:cubicBezTo>
                      <a:pt x="51" y="42"/>
                      <a:pt x="52" y="54"/>
                      <a:pt x="52" y="54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85" y="35"/>
                      <a:pt x="85" y="35"/>
                      <a:pt x="85" y="35"/>
                    </a:cubicBezTo>
                    <a:cubicBezTo>
                      <a:pt x="87" y="35"/>
                      <a:pt x="87" y="34"/>
                      <a:pt x="86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29" tIns="48214" rIns="96429" bIns="4821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latin typeface="Franklin Gothic Medium" panose="020B06030201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895" y="1367016"/>
            <a:ext cx="1875901" cy="1795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057" y="5138337"/>
            <a:ext cx="1773413" cy="1665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文本框 18"/>
          <p:cNvSpPr txBox="1"/>
          <p:nvPr/>
        </p:nvSpPr>
        <p:spPr>
          <a:xfrm>
            <a:off x="308695" y="375965"/>
            <a:ext cx="1735922" cy="52826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ko-KR" altLang="en-US" sz="2800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개발 후기</a:t>
            </a:r>
            <a:endParaRPr lang="zh-CN" altLang="en-US" sz="2800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sp>
        <p:nvSpPr>
          <p:cNvPr id="60" name="文本框 21"/>
          <p:cNvSpPr txBox="1"/>
          <p:nvPr/>
        </p:nvSpPr>
        <p:spPr>
          <a:xfrm>
            <a:off x="4125119" y="1812532"/>
            <a:ext cx="7821839" cy="1050714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>
              <a:lnSpc>
                <a:spcPct val="120000"/>
              </a:lnSpc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부족한 실력으로 시작했지만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, 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 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  <a:p>
            <a:pPr defTabSz="964278">
              <a:lnSpc>
                <a:spcPct val="120000"/>
              </a:lnSpc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날이 갈수록 개발 속도가 붙어서 신기했습니다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.</a:t>
            </a:r>
          </a:p>
          <a:p>
            <a:pPr defTabSz="964278">
              <a:lnSpc>
                <a:spcPct val="120000"/>
              </a:lnSpc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안 풀리던 에러를 팀원과 함께 고민하다 보면 풀리는 희열이 좋았습니다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. 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 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sp>
        <p:nvSpPr>
          <p:cNvPr id="61" name="文本框 21"/>
          <p:cNvSpPr txBox="1"/>
          <p:nvPr/>
        </p:nvSpPr>
        <p:spPr>
          <a:xfrm>
            <a:off x="4197127" y="5368384"/>
            <a:ext cx="4965288" cy="138311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>
              <a:lnSpc>
                <a:spcPct val="120000"/>
              </a:lnSpc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처음으로 해보는 웹 프로젝트였고 제가 앞으로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  <a:p>
            <a:pPr defTabSz="964278">
              <a:lnSpc>
                <a:spcPct val="120000"/>
              </a:lnSpc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웹 개발자가 되기 위한 첫 발걸음이었던 만큼 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  <a:p>
            <a:pPr defTabSz="964278">
              <a:lnSpc>
                <a:spcPct val="120000"/>
              </a:lnSpc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서툴렀지만 같이 </a:t>
            </a:r>
            <a:r>
              <a:rPr lang="ko-KR" altLang="en-US" dirty="0" err="1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열심히해준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 팀원이 있었기에</a:t>
            </a:r>
            <a:endParaRPr lang="en-US" altLang="ko-KR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  <a:p>
            <a:pPr defTabSz="964278">
              <a:lnSpc>
                <a:spcPct val="120000"/>
              </a:lnSpc>
            </a:pP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무사히 </a:t>
            </a:r>
            <a:r>
              <a:rPr lang="ko-KR" altLang="en-US" dirty="0" err="1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끝냈던거같습니다</a:t>
            </a:r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.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sp>
        <p:nvSpPr>
          <p:cNvPr id="62" name="文本框 21"/>
          <p:cNvSpPr txBox="1"/>
          <p:nvPr/>
        </p:nvSpPr>
        <p:spPr>
          <a:xfrm>
            <a:off x="208849" y="2193034"/>
            <a:ext cx="1935613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3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기 </a:t>
            </a:r>
            <a:r>
              <a:rPr lang="en-US" altLang="zh-CN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11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반 문명기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sp>
        <p:nvSpPr>
          <p:cNvPr id="63" name="文本框 21"/>
          <p:cNvSpPr txBox="1"/>
          <p:nvPr/>
        </p:nvSpPr>
        <p:spPr>
          <a:xfrm>
            <a:off x="173282" y="5857996"/>
            <a:ext cx="1935613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zh-CN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3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기 </a:t>
            </a:r>
            <a:r>
              <a:rPr lang="en-US" altLang="zh-CN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11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반 </a:t>
            </a:r>
            <a:r>
              <a:rPr lang="ko-KR" altLang="en-US" dirty="0" err="1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김지효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6052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70" y="694"/>
            <a:ext cx="12862730" cy="725100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矩形 259"/>
          <p:cNvSpPr>
            <a:spLocks noChangeArrowheads="1"/>
          </p:cNvSpPr>
          <p:nvPr/>
        </p:nvSpPr>
        <p:spPr bwMode="auto">
          <a:xfrm>
            <a:off x="2828975" y="5416525"/>
            <a:ext cx="748839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ko-KR" altLang="en-US" sz="66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감사합니다</a:t>
            </a:r>
            <a:r>
              <a:rPr lang="en-US" altLang="ko-KR" sz="6600" cap="all" dirty="0">
                <a:solidFill>
                  <a:schemeClr val="bg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.</a:t>
            </a:r>
            <a:endParaRPr lang="zh-CN" altLang="en-US" sz="6600" cap="all" dirty="0">
              <a:solidFill>
                <a:schemeClr val="bg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48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8" grpId="0"/>
      <p:bldP spid="4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719" y="-18253"/>
            <a:ext cx="12871675" cy="725980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49" y="-18253"/>
            <a:ext cx="5852235" cy="7259807"/>
          </a:xfrm>
          <a:custGeom>
            <a:avLst/>
            <a:gdLst/>
            <a:ahLst/>
            <a:cxnLst/>
            <a:rect l="l" t="t" r="r" b="b"/>
            <a:pathLst>
              <a:path w="4958866" h="5163450">
                <a:moveTo>
                  <a:pt x="0" y="0"/>
                </a:moveTo>
                <a:lnTo>
                  <a:pt x="755577" y="0"/>
                </a:lnTo>
                <a:lnTo>
                  <a:pt x="899592" y="0"/>
                </a:lnTo>
                <a:lnTo>
                  <a:pt x="1508303" y="0"/>
                </a:lnTo>
                <a:lnTo>
                  <a:pt x="3955209" y="0"/>
                </a:lnTo>
                <a:lnTo>
                  <a:pt x="4206139" y="0"/>
                </a:lnTo>
                <a:cubicBezTo>
                  <a:pt x="4666577" y="617385"/>
                  <a:pt x="4958866" y="1544845"/>
                  <a:pt x="4958866" y="2581725"/>
                </a:cubicBezTo>
                <a:cubicBezTo>
                  <a:pt x="4958866" y="3614989"/>
                  <a:pt x="4668612" y="4539595"/>
                  <a:pt x="4210704" y="5156800"/>
                </a:cubicBezTo>
                <a:lnTo>
                  <a:pt x="3955209" y="5156800"/>
                </a:lnTo>
                <a:lnTo>
                  <a:pt x="3955209" y="5163450"/>
                </a:lnTo>
                <a:lnTo>
                  <a:pt x="755577" y="5163450"/>
                </a:lnTo>
                <a:lnTo>
                  <a:pt x="755577" y="5156800"/>
                </a:lnTo>
                <a:lnTo>
                  <a:pt x="0" y="515680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48"/>
          <p:cNvSpPr txBox="1"/>
          <p:nvPr/>
        </p:nvSpPr>
        <p:spPr>
          <a:xfrm>
            <a:off x="1028775" y="2896335"/>
            <a:ext cx="3235983" cy="496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  <a:defRPr/>
            </a:pPr>
            <a:r>
              <a:rPr kumimoji="1" lang="ko-KR" altLang="en-US" sz="2400" b="1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Arial" panose="020B0604020202020204" pitchFamily="34" charset="0"/>
              </a:rPr>
              <a:t>기획배경 및 추진계획 </a:t>
            </a:r>
            <a:endParaRPr kumimoji="1" lang="en-US" altLang="ko-KR" sz="2400" b="1" dirty="0">
              <a:solidFill>
                <a:schemeClr val="bg1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438242" y="3413335"/>
            <a:ext cx="2630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3"/>
          <p:cNvSpPr txBox="1"/>
          <p:nvPr/>
        </p:nvSpPr>
        <p:spPr>
          <a:xfrm>
            <a:off x="2292566" y="1873856"/>
            <a:ext cx="1269401" cy="108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01</a:t>
            </a:r>
            <a:endParaRPr lang="zh-CN" altLang="en-US" sz="703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147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8" grpId="0"/>
      <p:bldP spid="8" grpId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/>
        </p:nvSpPr>
        <p:spPr>
          <a:xfrm>
            <a:off x="1183396" y="-34108"/>
            <a:ext cx="11650643" cy="7247630"/>
          </a:xfrm>
          <a:custGeom>
            <a:avLst/>
            <a:gdLst>
              <a:gd name="connsiteX0" fmla="*/ 0 w 3131840"/>
              <a:gd name="connsiteY0" fmla="*/ 0 h 3131840"/>
              <a:gd name="connsiteX1" fmla="*/ 3131840 w 3131840"/>
              <a:gd name="connsiteY1" fmla="*/ 0 h 3131840"/>
              <a:gd name="connsiteX2" fmla="*/ 3131840 w 3131840"/>
              <a:gd name="connsiteY2" fmla="*/ 3131840 h 3131840"/>
              <a:gd name="connsiteX3" fmla="*/ 0 w 3131840"/>
              <a:gd name="connsiteY3" fmla="*/ 3131840 h 3131840"/>
              <a:gd name="connsiteX4" fmla="*/ 0 w 3131840"/>
              <a:gd name="connsiteY4" fmla="*/ 0 h 3131840"/>
              <a:gd name="connsiteX0" fmla="*/ 0 w 8048397"/>
              <a:gd name="connsiteY0" fmla="*/ 1987826 h 5119666"/>
              <a:gd name="connsiteX1" fmla="*/ 8048397 w 8048397"/>
              <a:gd name="connsiteY1" fmla="*/ 0 h 5119666"/>
              <a:gd name="connsiteX2" fmla="*/ 3131840 w 8048397"/>
              <a:gd name="connsiteY2" fmla="*/ 5119666 h 5119666"/>
              <a:gd name="connsiteX3" fmla="*/ 0 w 8048397"/>
              <a:gd name="connsiteY3" fmla="*/ 5119666 h 5119666"/>
              <a:gd name="connsiteX4" fmla="*/ 0 w 8048397"/>
              <a:gd name="connsiteY4" fmla="*/ 1987826 h 5119666"/>
              <a:gd name="connsiteX0" fmla="*/ 0 w 8048397"/>
              <a:gd name="connsiteY0" fmla="*/ 1987826 h 5134136"/>
              <a:gd name="connsiteX1" fmla="*/ 8048397 w 8048397"/>
              <a:gd name="connsiteY1" fmla="*/ 0 h 5134136"/>
              <a:gd name="connsiteX2" fmla="*/ 4176869 w 8048397"/>
              <a:gd name="connsiteY2" fmla="*/ 5134136 h 5134136"/>
              <a:gd name="connsiteX3" fmla="*/ 0 w 8048397"/>
              <a:gd name="connsiteY3" fmla="*/ 5119666 h 5134136"/>
              <a:gd name="connsiteX4" fmla="*/ 0 w 8048397"/>
              <a:gd name="connsiteY4" fmla="*/ 1987826 h 5134136"/>
              <a:gd name="connsiteX0" fmla="*/ 0 w 7075940"/>
              <a:gd name="connsiteY0" fmla="*/ 2016765 h 5163075"/>
              <a:gd name="connsiteX1" fmla="*/ 7075940 w 7075940"/>
              <a:gd name="connsiteY1" fmla="*/ 0 h 5163075"/>
              <a:gd name="connsiteX2" fmla="*/ 4176869 w 7075940"/>
              <a:gd name="connsiteY2" fmla="*/ 5163075 h 5163075"/>
              <a:gd name="connsiteX3" fmla="*/ 0 w 7075940"/>
              <a:gd name="connsiteY3" fmla="*/ 5148605 h 5163075"/>
              <a:gd name="connsiteX4" fmla="*/ 0 w 7075940"/>
              <a:gd name="connsiteY4" fmla="*/ 2016765 h 5163075"/>
              <a:gd name="connsiteX0" fmla="*/ 0 w 8634569"/>
              <a:gd name="connsiteY0" fmla="*/ 2016765 h 5153580"/>
              <a:gd name="connsiteX1" fmla="*/ 7075940 w 8634569"/>
              <a:gd name="connsiteY1" fmla="*/ 0 h 5153580"/>
              <a:gd name="connsiteX2" fmla="*/ 8634569 w 8634569"/>
              <a:gd name="connsiteY2" fmla="*/ 5153580 h 5153580"/>
              <a:gd name="connsiteX3" fmla="*/ 0 w 8634569"/>
              <a:gd name="connsiteY3" fmla="*/ 5148605 h 5153580"/>
              <a:gd name="connsiteX4" fmla="*/ 0 w 8634569"/>
              <a:gd name="connsiteY4" fmla="*/ 2016765 h 5153580"/>
              <a:gd name="connsiteX0" fmla="*/ 48416 w 8634569"/>
              <a:gd name="connsiteY0" fmla="*/ 1466033 h 5153580"/>
              <a:gd name="connsiteX1" fmla="*/ 7075940 w 8634569"/>
              <a:gd name="connsiteY1" fmla="*/ 0 h 5153580"/>
              <a:gd name="connsiteX2" fmla="*/ 8634569 w 8634569"/>
              <a:gd name="connsiteY2" fmla="*/ 5153580 h 5153580"/>
              <a:gd name="connsiteX3" fmla="*/ 0 w 8634569"/>
              <a:gd name="connsiteY3" fmla="*/ 5148605 h 5153580"/>
              <a:gd name="connsiteX4" fmla="*/ 48416 w 8634569"/>
              <a:gd name="connsiteY4" fmla="*/ 1466033 h 5153580"/>
              <a:gd name="connsiteX0" fmla="*/ 48416 w 9312397"/>
              <a:gd name="connsiteY0" fmla="*/ 1466033 h 5153580"/>
              <a:gd name="connsiteX1" fmla="*/ 7075940 w 9312397"/>
              <a:gd name="connsiteY1" fmla="*/ 0 h 5153580"/>
              <a:gd name="connsiteX2" fmla="*/ 9312397 w 9312397"/>
              <a:gd name="connsiteY2" fmla="*/ 5153580 h 5153580"/>
              <a:gd name="connsiteX3" fmla="*/ 0 w 9312397"/>
              <a:gd name="connsiteY3" fmla="*/ 5148605 h 5153580"/>
              <a:gd name="connsiteX4" fmla="*/ 48416 w 9312397"/>
              <a:gd name="connsiteY4" fmla="*/ 1466033 h 5153580"/>
              <a:gd name="connsiteX0" fmla="*/ 48416 w 9312397"/>
              <a:gd name="connsiteY0" fmla="*/ 1456538 h 5144085"/>
              <a:gd name="connsiteX1" fmla="*/ 5930088 w 9312397"/>
              <a:gd name="connsiteY1" fmla="*/ 0 h 5144085"/>
              <a:gd name="connsiteX2" fmla="*/ 9312397 w 9312397"/>
              <a:gd name="connsiteY2" fmla="*/ 5144085 h 5144085"/>
              <a:gd name="connsiteX3" fmla="*/ 0 w 9312397"/>
              <a:gd name="connsiteY3" fmla="*/ 5139110 h 5144085"/>
              <a:gd name="connsiteX4" fmla="*/ 48416 w 9312397"/>
              <a:gd name="connsiteY4" fmla="*/ 1456538 h 5144085"/>
              <a:gd name="connsiteX0" fmla="*/ 16139 w 9312397"/>
              <a:gd name="connsiteY0" fmla="*/ 1447042 h 5144085"/>
              <a:gd name="connsiteX1" fmla="*/ 5930088 w 9312397"/>
              <a:gd name="connsiteY1" fmla="*/ 0 h 5144085"/>
              <a:gd name="connsiteX2" fmla="*/ 9312397 w 9312397"/>
              <a:gd name="connsiteY2" fmla="*/ 5144085 h 5144085"/>
              <a:gd name="connsiteX3" fmla="*/ 0 w 9312397"/>
              <a:gd name="connsiteY3" fmla="*/ 5139110 h 5144085"/>
              <a:gd name="connsiteX4" fmla="*/ 16139 w 9312397"/>
              <a:gd name="connsiteY4" fmla="*/ 1447042 h 5144085"/>
              <a:gd name="connsiteX0" fmla="*/ 16139 w 12959758"/>
              <a:gd name="connsiteY0" fmla="*/ 1447042 h 5139110"/>
              <a:gd name="connsiteX1" fmla="*/ 5930088 w 12959758"/>
              <a:gd name="connsiteY1" fmla="*/ 0 h 5139110"/>
              <a:gd name="connsiteX2" fmla="*/ 12959758 w 12959758"/>
              <a:gd name="connsiteY2" fmla="*/ 2665793 h 5139110"/>
              <a:gd name="connsiteX3" fmla="*/ 0 w 12959758"/>
              <a:gd name="connsiteY3" fmla="*/ 5139110 h 5139110"/>
              <a:gd name="connsiteX4" fmla="*/ 16139 w 12959758"/>
              <a:gd name="connsiteY4" fmla="*/ 1447042 h 5139110"/>
              <a:gd name="connsiteX0" fmla="*/ 1420211 w 12959758"/>
              <a:gd name="connsiteY0" fmla="*/ 1912316 h 5139110"/>
              <a:gd name="connsiteX1" fmla="*/ 5930088 w 12959758"/>
              <a:gd name="connsiteY1" fmla="*/ 0 h 5139110"/>
              <a:gd name="connsiteX2" fmla="*/ 12959758 w 12959758"/>
              <a:gd name="connsiteY2" fmla="*/ 2665793 h 5139110"/>
              <a:gd name="connsiteX3" fmla="*/ 0 w 12959758"/>
              <a:gd name="connsiteY3" fmla="*/ 5139110 h 5139110"/>
              <a:gd name="connsiteX4" fmla="*/ 1420211 w 12959758"/>
              <a:gd name="connsiteY4" fmla="*/ 1912316 h 5139110"/>
              <a:gd name="connsiteX0" fmla="*/ 57 w 11539604"/>
              <a:gd name="connsiteY0" fmla="*/ 1912316 h 4284526"/>
              <a:gd name="connsiteX1" fmla="*/ 4509934 w 11539604"/>
              <a:gd name="connsiteY1" fmla="*/ 0 h 4284526"/>
              <a:gd name="connsiteX2" fmla="*/ 11539604 w 11539604"/>
              <a:gd name="connsiteY2" fmla="*/ 2665793 h 4284526"/>
              <a:gd name="connsiteX3" fmla="*/ 371249 w 11539604"/>
              <a:gd name="connsiteY3" fmla="*/ 4284526 h 4284526"/>
              <a:gd name="connsiteX4" fmla="*/ 57 w 11539604"/>
              <a:gd name="connsiteY4" fmla="*/ 1912316 h 4284526"/>
              <a:gd name="connsiteX0" fmla="*/ 43 w 11539590"/>
              <a:gd name="connsiteY0" fmla="*/ 1912316 h 4284526"/>
              <a:gd name="connsiteX1" fmla="*/ 4509920 w 11539590"/>
              <a:gd name="connsiteY1" fmla="*/ 0 h 4284526"/>
              <a:gd name="connsiteX2" fmla="*/ 11539590 w 11539590"/>
              <a:gd name="connsiteY2" fmla="*/ 2665793 h 4284526"/>
              <a:gd name="connsiteX3" fmla="*/ 371235 w 11539590"/>
              <a:gd name="connsiteY3" fmla="*/ 4284526 h 4284526"/>
              <a:gd name="connsiteX4" fmla="*/ 43 w 11539590"/>
              <a:gd name="connsiteY4" fmla="*/ 1912316 h 4284526"/>
              <a:gd name="connsiteX0" fmla="*/ 43 w 14041100"/>
              <a:gd name="connsiteY0" fmla="*/ 1912316 h 4284526"/>
              <a:gd name="connsiteX1" fmla="*/ 4509920 w 14041100"/>
              <a:gd name="connsiteY1" fmla="*/ 0 h 4284526"/>
              <a:gd name="connsiteX2" fmla="*/ 14041100 w 14041100"/>
              <a:gd name="connsiteY2" fmla="*/ 1678274 h 4284526"/>
              <a:gd name="connsiteX3" fmla="*/ 371235 w 14041100"/>
              <a:gd name="connsiteY3" fmla="*/ 4284526 h 4284526"/>
              <a:gd name="connsiteX4" fmla="*/ 43 w 14041100"/>
              <a:gd name="connsiteY4" fmla="*/ 1912316 h 4284526"/>
              <a:gd name="connsiteX0" fmla="*/ 4 w 14041061"/>
              <a:gd name="connsiteY0" fmla="*/ 1912316 h 5139110"/>
              <a:gd name="connsiteX1" fmla="*/ 4509881 w 14041061"/>
              <a:gd name="connsiteY1" fmla="*/ 0 h 5139110"/>
              <a:gd name="connsiteX2" fmla="*/ 14041061 w 14041061"/>
              <a:gd name="connsiteY2" fmla="*/ 1678274 h 5139110"/>
              <a:gd name="connsiteX3" fmla="*/ 6100458 w 14041061"/>
              <a:gd name="connsiteY3" fmla="*/ 5139110 h 5139110"/>
              <a:gd name="connsiteX4" fmla="*/ 4 w 14041061"/>
              <a:gd name="connsiteY4" fmla="*/ 1912316 h 513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41061" h="5139110">
                <a:moveTo>
                  <a:pt x="4" y="1912316"/>
                </a:moveTo>
                <a:lnTo>
                  <a:pt x="4509881" y="0"/>
                </a:lnTo>
                <a:lnTo>
                  <a:pt x="14041061" y="1678274"/>
                </a:lnTo>
                <a:lnTo>
                  <a:pt x="6100458" y="5139110"/>
                </a:lnTo>
                <a:cubicBezTo>
                  <a:pt x="6218809" y="4544612"/>
                  <a:pt x="-5376" y="3143005"/>
                  <a:pt x="4" y="1912316"/>
                </a:cubicBezTo>
                <a:close/>
              </a:path>
            </a:pathLst>
          </a:cu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3" name="矩形 4"/>
          <p:cNvSpPr/>
          <p:nvPr/>
        </p:nvSpPr>
        <p:spPr>
          <a:xfrm>
            <a:off x="1172063" y="-24218"/>
            <a:ext cx="10780212" cy="7261021"/>
          </a:xfrm>
          <a:custGeom>
            <a:avLst/>
            <a:gdLst>
              <a:gd name="connsiteX0" fmla="*/ 0 w 3131840"/>
              <a:gd name="connsiteY0" fmla="*/ 0 h 3131840"/>
              <a:gd name="connsiteX1" fmla="*/ 3131840 w 3131840"/>
              <a:gd name="connsiteY1" fmla="*/ 0 h 3131840"/>
              <a:gd name="connsiteX2" fmla="*/ 3131840 w 3131840"/>
              <a:gd name="connsiteY2" fmla="*/ 3131840 h 3131840"/>
              <a:gd name="connsiteX3" fmla="*/ 0 w 3131840"/>
              <a:gd name="connsiteY3" fmla="*/ 3131840 h 3131840"/>
              <a:gd name="connsiteX4" fmla="*/ 0 w 3131840"/>
              <a:gd name="connsiteY4" fmla="*/ 0 h 3131840"/>
              <a:gd name="connsiteX0" fmla="*/ 0 w 8048397"/>
              <a:gd name="connsiteY0" fmla="*/ 1987826 h 5119666"/>
              <a:gd name="connsiteX1" fmla="*/ 8048397 w 8048397"/>
              <a:gd name="connsiteY1" fmla="*/ 0 h 5119666"/>
              <a:gd name="connsiteX2" fmla="*/ 3131840 w 8048397"/>
              <a:gd name="connsiteY2" fmla="*/ 5119666 h 5119666"/>
              <a:gd name="connsiteX3" fmla="*/ 0 w 8048397"/>
              <a:gd name="connsiteY3" fmla="*/ 5119666 h 5119666"/>
              <a:gd name="connsiteX4" fmla="*/ 0 w 8048397"/>
              <a:gd name="connsiteY4" fmla="*/ 1987826 h 5119666"/>
              <a:gd name="connsiteX0" fmla="*/ 0 w 8048397"/>
              <a:gd name="connsiteY0" fmla="*/ 1987826 h 5134136"/>
              <a:gd name="connsiteX1" fmla="*/ 8048397 w 8048397"/>
              <a:gd name="connsiteY1" fmla="*/ 0 h 5134136"/>
              <a:gd name="connsiteX2" fmla="*/ 4176869 w 8048397"/>
              <a:gd name="connsiteY2" fmla="*/ 5134136 h 5134136"/>
              <a:gd name="connsiteX3" fmla="*/ 0 w 8048397"/>
              <a:gd name="connsiteY3" fmla="*/ 5119666 h 5134136"/>
              <a:gd name="connsiteX4" fmla="*/ 0 w 8048397"/>
              <a:gd name="connsiteY4" fmla="*/ 1987826 h 5134136"/>
              <a:gd name="connsiteX0" fmla="*/ 0 w 7075940"/>
              <a:gd name="connsiteY0" fmla="*/ 2016765 h 5163075"/>
              <a:gd name="connsiteX1" fmla="*/ 7075940 w 7075940"/>
              <a:gd name="connsiteY1" fmla="*/ 0 h 5163075"/>
              <a:gd name="connsiteX2" fmla="*/ 4176869 w 7075940"/>
              <a:gd name="connsiteY2" fmla="*/ 5163075 h 5163075"/>
              <a:gd name="connsiteX3" fmla="*/ 0 w 7075940"/>
              <a:gd name="connsiteY3" fmla="*/ 5148605 h 5163075"/>
              <a:gd name="connsiteX4" fmla="*/ 0 w 7075940"/>
              <a:gd name="connsiteY4" fmla="*/ 2016765 h 5163075"/>
              <a:gd name="connsiteX0" fmla="*/ 0 w 8634569"/>
              <a:gd name="connsiteY0" fmla="*/ 2016765 h 5153580"/>
              <a:gd name="connsiteX1" fmla="*/ 7075940 w 8634569"/>
              <a:gd name="connsiteY1" fmla="*/ 0 h 5153580"/>
              <a:gd name="connsiteX2" fmla="*/ 8634569 w 8634569"/>
              <a:gd name="connsiteY2" fmla="*/ 5153580 h 5153580"/>
              <a:gd name="connsiteX3" fmla="*/ 0 w 8634569"/>
              <a:gd name="connsiteY3" fmla="*/ 5148605 h 5153580"/>
              <a:gd name="connsiteX4" fmla="*/ 0 w 8634569"/>
              <a:gd name="connsiteY4" fmla="*/ 2016765 h 5153580"/>
              <a:gd name="connsiteX0" fmla="*/ 48416 w 8634569"/>
              <a:gd name="connsiteY0" fmla="*/ 1466033 h 5153580"/>
              <a:gd name="connsiteX1" fmla="*/ 7075940 w 8634569"/>
              <a:gd name="connsiteY1" fmla="*/ 0 h 5153580"/>
              <a:gd name="connsiteX2" fmla="*/ 8634569 w 8634569"/>
              <a:gd name="connsiteY2" fmla="*/ 5153580 h 5153580"/>
              <a:gd name="connsiteX3" fmla="*/ 0 w 8634569"/>
              <a:gd name="connsiteY3" fmla="*/ 5148605 h 5153580"/>
              <a:gd name="connsiteX4" fmla="*/ 48416 w 8634569"/>
              <a:gd name="connsiteY4" fmla="*/ 1466033 h 5153580"/>
              <a:gd name="connsiteX0" fmla="*/ 48416 w 9312397"/>
              <a:gd name="connsiteY0" fmla="*/ 1466033 h 5153580"/>
              <a:gd name="connsiteX1" fmla="*/ 7075940 w 9312397"/>
              <a:gd name="connsiteY1" fmla="*/ 0 h 5153580"/>
              <a:gd name="connsiteX2" fmla="*/ 9312397 w 9312397"/>
              <a:gd name="connsiteY2" fmla="*/ 5153580 h 5153580"/>
              <a:gd name="connsiteX3" fmla="*/ 0 w 9312397"/>
              <a:gd name="connsiteY3" fmla="*/ 5148605 h 5153580"/>
              <a:gd name="connsiteX4" fmla="*/ 48416 w 9312397"/>
              <a:gd name="connsiteY4" fmla="*/ 1466033 h 5153580"/>
              <a:gd name="connsiteX0" fmla="*/ 48416 w 9312397"/>
              <a:gd name="connsiteY0" fmla="*/ 1456538 h 5144085"/>
              <a:gd name="connsiteX1" fmla="*/ 5930088 w 9312397"/>
              <a:gd name="connsiteY1" fmla="*/ 0 h 5144085"/>
              <a:gd name="connsiteX2" fmla="*/ 9312397 w 9312397"/>
              <a:gd name="connsiteY2" fmla="*/ 5144085 h 5144085"/>
              <a:gd name="connsiteX3" fmla="*/ 0 w 9312397"/>
              <a:gd name="connsiteY3" fmla="*/ 5139110 h 5144085"/>
              <a:gd name="connsiteX4" fmla="*/ 48416 w 9312397"/>
              <a:gd name="connsiteY4" fmla="*/ 1456538 h 5144085"/>
              <a:gd name="connsiteX0" fmla="*/ 16139 w 9312397"/>
              <a:gd name="connsiteY0" fmla="*/ 1447042 h 5144085"/>
              <a:gd name="connsiteX1" fmla="*/ 5930088 w 9312397"/>
              <a:gd name="connsiteY1" fmla="*/ 0 h 5144085"/>
              <a:gd name="connsiteX2" fmla="*/ 9312397 w 9312397"/>
              <a:gd name="connsiteY2" fmla="*/ 5144085 h 5144085"/>
              <a:gd name="connsiteX3" fmla="*/ 0 w 9312397"/>
              <a:gd name="connsiteY3" fmla="*/ 5139110 h 5144085"/>
              <a:gd name="connsiteX4" fmla="*/ 16139 w 9312397"/>
              <a:gd name="connsiteY4" fmla="*/ 1447042 h 5144085"/>
              <a:gd name="connsiteX0" fmla="*/ 16139 w 12959758"/>
              <a:gd name="connsiteY0" fmla="*/ 1447042 h 5139110"/>
              <a:gd name="connsiteX1" fmla="*/ 5930088 w 12959758"/>
              <a:gd name="connsiteY1" fmla="*/ 0 h 5139110"/>
              <a:gd name="connsiteX2" fmla="*/ 12959758 w 12959758"/>
              <a:gd name="connsiteY2" fmla="*/ 2665793 h 5139110"/>
              <a:gd name="connsiteX3" fmla="*/ 0 w 12959758"/>
              <a:gd name="connsiteY3" fmla="*/ 5139110 h 5139110"/>
              <a:gd name="connsiteX4" fmla="*/ 16139 w 12959758"/>
              <a:gd name="connsiteY4" fmla="*/ 1447042 h 5139110"/>
              <a:gd name="connsiteX0" fmla="*/ 1420211 w 12959758"/>
              <a:gd name="connsiteY0" fmla="*/ 1912316 h 5139110"/>
              <a:gd name="connsiteX1" fmla="*/ 5930088 w 12959758"/>
              <a:gd name="connsiteY1" fmla="*/ 0 h 5139110"/>
              <a:gd name="connsiteX2" fmla="*/ 12959758 w 12959758"/>
              <a:gd name="connsiteY2" fmla="*/ 2665793 h 5139110"/>
              <a:gd name="connsiteX3" fmla="*/ 0 w 12959758"/>
              <a:gd name="connsiteY3" fmla="*/ 5139110 h 5139110"/>
              <a:gd name="connsiteX4" fmla="*/ 1420211 w 12959758"/>
              <a:gd name="connsiteY4" fmla="*/ 1912316 h 5139110"/>
              <a:gd name="connsiteX0" fmla="*/ 57 w 11539604"/>
              <a:gd name="connsiteY0" fmla="*/ 1912316 h 4284526"/>
              <a:gd name="connsiteX1" fmla="*/ 4509934 w 11539604"/>
              <a:gd name="connsiteY1" fmla="*/ 0 h 4284526"/>
              <a:gd name="connsiteX2" fmla="*/ 11539604 w 11539604"/>
              <a:gd name="connsiteY2" fmla="*/ 2665793 h 4284526"/>
              <a:gd name="connsiteX3" fmla="*/ 371249 w 11539604"/>
              <a:gd name="connsiteY3" fmla="*/ 4284526 h 4284526"/>
              <a:gd name="connsiteX4" fmla="*/ 57 w 11539604"/>
              <a:gd name="connsiteY4" fmla="*/ 1912316 h 4284526"/>
              <a:gd name="connsiteX0" fmla="*/ 43 w 11539590"/>
              <a:gd name="connsiteY0" fmla="*/ 1912316 h 4284526"/>
              <a:gd name="connsiteX1" fmla="*/ 4509920 w 11539590"/>
              <a:gd name="connsiteY1" fmla="*/ 0 h 4284526"/>
              <a:gd name="connsiteX2" fmla="*/ 11539590 w 11539590"/>
              <a:gd name="connsiteY2" fmla="*/ 2665793 h 4284526"/>
              <a:gd name="connsiteX3" fmla="*/ 371235 w 11539590"/>
              <a:gd name="connsiteY3" fmla="*/ 4284526 h 4284526"/>
              <a:gd name="connsiteX4" fmla="*/ 43 w 11539590"/>
              <a:gd name="connsiteY4" fmla="*/ 1912316 h 4284526"/>
              <a:gd name="connsiteX0" fmla="*/ 2 w 11539549"/>
              <a:gd name="connsiteY0" fmla="*/ 1912316 h 5148605"/>
              <a:gd name="connsiteX1" fmla="*/ 4509879 w 11539549"/>
              <a:gd name="connsiteY1" fmla="*/ 0 h 5148605"/>
              <a:gd name="connsiteX2" fmla="*/ 11539549 w 11539549"/>
              <a:gd name="connsiteY2" fmla="*/ 2665793 h 5148605"/>
              <a:gd name="connsiteX3" fmla="*/ 9166822 w 11539549"/>
              <a:gd name="connsiteY3" fmla="*/ 5148605 h 5148605"/>
              <a:gd name="connsiteX4" fmla="*/ 2 w 11539549"/>
              <a:gd name="connsiteY4" fmla="*/ 1912316 h 5148605"/>
              <a:gd name="connsiteX0" fmla="*/ 4 w 11539551"/>
              <a:gd name="connsiteY0" fmla="*/ 1912316 h 5148605"/>
              <a:gd name="connsiteX1" fmla="*/ 4509881 w 11539551"/>
              <a:gd name="connsiteY1" fmla="*/ 0 h 5148605"/>
              <a:gd name="connsiteX2" fmla="*/ 11539551 w 11539551"/>
              <a:gd name="connsiteY2" fmla="*/ 2665793 h 5148605"/>
              <a:gd name="connsiteX3" fmla="*/ 9166824 w 11539551"/>
              <a:gd name="connsiteY3" fmla="*/ 5148605 h 5148605"/>
              <a:gd name="connsiteX4" fmla="*/ 4 w 11539551"/>
              <a:gd name="connsiteY4" fmla="*/ 1912316 h 5148605"/>
              <a:gd name="connsiteX0" fmla="*/ 4 w 12992040"/>
              <a:gd name="connsiteY0" fmla="*/ 1912316 h 5148605"/>
              <a:gd name="connsiteX1" fmla="*/ 4509881 w 12992040"/>
              <a:gd name="connsiteY1" fmla="*/ 0 h 5148605"/>
              <a:gd name="connsiteX2" fmla="*/ 12992040 w 12992040"/>
              <a:gd name="connsiteY2" fmla="*/ 2475886 h 5148605"/>
              <a:gd name="connsiteX3" fmla="*/ 9166824 w 12992040"/>
              <a:gd name="connsiteY3" fmla="*/ 5148605 h 5148605"/>
              <a:gd name="connsiteX4" fmla="*/ 4 w 12992040"/>
              <a:gd name="connsiteY4" fmla="*/ 1912316 h 514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92040" h="5148605">
                <a:moveTo>
                  <a:pt x="4" y="1912316"/>
                </a:moveTo>
                <a:lnTo>
                  <a:pt x="4509881" y="0"/>
                </a:lnTo>
                <a:lnTo>
                  <a:pt x="12992040" y="2475886"/>
                </a:lnTo>
                <a:lnTo>
                  <a:pt x="9166824" y="5148605"/>
                </a:lnTo>
                <a:cubicBezTo>
                  <a:pt x="6590001" y="4639565"/>
                  <a:pt x="-5376" y="3143005"/>
                  <a:pt x="4" y="19123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-26547" y="-15676"/>
            <a:ext cx="7727009" cy="7254647"/>
          </a:xfrm>
          <a:custGeom>
            <a:avLst/>
            <a:gdLst>
              <a:gd name="connsiteX0" fmla="*/ 0 w 3131840"/>
              <a:gd name="connsiteY0" fmla="*/ 0 h 3131840"/>
              <a:gd name="connsiteX1" fmla="*/ 3131840 w 3131840"/>
              <a:gd name="connsiteY1" fmla="*/ 0 h 3131840"/>
              <a:gd name="connsiteX2" fmla="*/ 3131840 w 3131840"/>
              <a:gd name="connsiteY2" fmla="*/ 3131840 h 3131840"/>
              <a:gd name="connsiteX3" fmla="*/ 0 w 3131840"/>
              <a:gd name="connsiteY3" fmla="*/ 3131840 h 3131840"/>
              <a:gd name="connsiteX4" fmla="*/ 0 w 3131840"/>
              <a:gd name="connsiteY4" fmla="*/ 0 h 3131840"/>
              <a:gd name="connsiteX0" fmla="*/ 0 w 8048397"/>
              <a:gd name="connsiteY0" fmla="*/ 1987826 h 5119666"/>
              <a:gd name="connsiteX1" fmla="*/ 8048397 w 8048397"/>
              <a:gd name="connsiteY1" fmla="*/ 0 h 5119666"/>
              <a:gd name="connsiteX2" fmla="*/ 3131840 w 8048397"/>
              <a:gd name="connsiteY2" fmla="*/ 5119666 h 5119666"/>
              <a:gd name="connsiteX3" fmla="*/ 0 w 8048397"/>
              <a:gd name="connsiteY3" fmla="*/ 5119666 h 5119666"/>
              <a:gd name="connsiteX4" fmla="*/ 0 w 8048397"/>
              <a:gd name="connsiteY4" fmla="*/ 1987826 h 5119666"/>
              <a:gd name="connsiteX0" fmla="*/ 0 w 8048397"/>
              <a:gd name="connsiteY0" fmla="*/ 1987826 h 5134136"/>
              <a:gd name="connsiteX1" fmla="*/ 8048397 w 8048397"/>
              <a:gd name="connsiteY1" fmla="*/ 0 h 5134136"/>
              <a:gd name="connsiteX2" fmla="*/ 4176869 w 8048397"/>
              <a:gd name="connsiteY2" fmla="*/ 5134136 h 5134136"/>
              <a:gd name="connsiteX3" fmla="*/ 0 w 8048397"/>
              <a:gd name="connsiteY3" fmla="*/ 5119666 h 5134136"/>
              <a:gd name="connsiteX4" fmla="*/ 0 w 8048397"/>
              <a:gd name="connsiteY4" fmla="*/ 1987826 h 5134136"/>
              <a:gd name="connsiteX0" fmla="*/ 0 w 7075940"/>
              <a:gd name="connsiteY0" fmla="*/ 2016765 h 5163075"/>
              <a:gd name="connsiteX1" fmla="*/ 7075940 w 7075940"/>
              <a:gd name="connsiteY1" fmla="*/ 0 h 5163075"/>
              <a:gd name="connsiteX2" fmla="*/ 4176869 w 7075940"/>
              <a:gd name="connsiteY2" fmla="*/ 5163075 h 5163075"/>
              <a:gd name="connsiteX3" fmla="*/ 0 w 7075940"/>
              <a:gd name="connsiteY3" fmla="*/ 5148605 h 5163075"/>
              <a:gd name="connsiteX4" fmla="*/ 0 w 7075940"/>
              <a:gd name="connsiteY4" fmla="*/ 2016765 h 5163075"/>
              <a:gd name="connsiteX0" fmla="*/ 0 w 8634569"/>
              <a:gd name="connsiteY0" fmla="*/ 2016765 h 5153580"/>
              <a:gd name="connsiteX1" fmla="*/ 7075940 w 8634569"/>
              <a:gd name="connsiteY1" fmla="*/ 0 h 5153580"/>
              <a:gd name="connsiteX2" fmla="*/ 8634569 w 8634569"/>
              <a:gd name="connsiteY2" fmla="*/ 5153580 h 5153580"/>
              <a:gd name="connsiteX3" fmla="*/ 0 w 8634569"/>
              <a:gd name="connsiteY3" fmla="*/ 5148605 h 5153580"/>
              <a:gd name="connsiteX4" fmla="*/ 0 w 8634569"/>
              <a:gd name="connsiteY4" fmla="*/ 2016765 h 5153580"/>
              <a:gd name="connsiteX0" fmla="*/ 48416 w 8634569"/>
              <a:gd name="connsiteY0" fmla="*/ 1466033 h 5153580"/>
              <a:gd name="connsiteX1" fmla="*/ 7075940 w 8634569"/>
              <a:gd name="connsiteY1" fmla="*/ 0 h 5153580"/>
              <a:gd name="connsiteX2" fmla="*/ 8634569 w 8634569"/>
              <a:gd name="connsiteY2" fmla="*/ 5153580 h 5153580"/>
              <a:gd name="connsiteX3" fmla="*/ 0 w 8634569"/>
              <a:gd name="connsiteY3" fmla="*/ 5148605 h 5153580"/>
              <a:gd name="connsiteX4" fmla="*/ 48416 w 8634569"/>
              <a:gd name="connsiteY4" fmla="*/ 1466033 h 5153580"/>
              <a:gd name="connsiteX0" fmla="*/ 48416 w 9312397"/>
              <a:gd name="connsiteY0" fmla="*/ 1466033 h 5153580"/>
              <a:gd name="connsiteX1" fmla="*/ 7075940 w 9312397"/>
              <a:gd name="connsiteY1" fmla="*/ 0 h 5153580"/>
              <a:gd name="connsiteX2" fmla="*/ 9312397 w 9312397"/>
              <a:gd name="connsiteY2" fmla="*/ 5153580 h 5153580"/>
              <a:gd name="connsiteX3" fmla="*/ 0 w 9312397"/>
              <a:gd name="connsiteY3" fmla="*/ 5148605 h 5153580"/>
              <a:gd name="connsiteX4" fmla="*/ 48416 w 9312397"/>
              <a:gd name="connsiteY4" fmla="*/ 1466033 h 5153580"/>
              <a:gd name="connsiteX0" fmla="*/ 48416 w 9312397"/>
              <a:gd name="connsiteY0" fmla="*/ 1456538 h 5144085"/>
              <a:gd name="connsiteX1" fmla="*/ 5930088 w 9312397"/>
              <a:gd name="connsiteY1" fmla="*/ 0 h 5144085"/>
              <a:gd name="connsiteX2" fmla="*/ 9312397 w 9312397"/>
              <a:gd name="connsiteY2" fmla="*/ 5144085 h 5144085"/>
              <a:gd name="connsiteX3" fmla="*/ 0 w 9312397"/>
              <a:gd name="connsiteY3" fmla="*/ 5139110 h 5144085"/>
              <a:gd name="connsiteX4" fmla="*/ 48416 w 9312397"/>
              <a:gd name="connsiteY4" fmla="*/ 1456538 h 5144085"/>
              <a:gd name="connsiteX0" fmla="*/ 16139 w 9312397"/>
              <a:gd name="connsiteY0" fmla="*/ 1447042 h 5144085"/>
              <a:gd name="connsiteX1" fmla="*/ 5930088 w 9312397"/>
              <a:gd name="connsiteY1" fmla="*/ 0 h 5144085"/>
              <a:gd name="connsiteX2" fmla="*/ 9312397 w 9312397"/>
              <a:gd name="connsiteY2" fmla="*/ 5144085 h 5144085"/>
              <a:gd name="connsiteX3" fmla="*/ 0 w 9312397"/>
              <a:gd name="connsiteY3" fmla="*/ 5139110 h 5144085"/>
              <a:gd name="connsiteX4" fmla="*/ 16139 w 9312397"/>
              <a:gd name="connsiteY4" fmla="*/ 1447042 h 5144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2397" h="5144085">
                <a:moveTo>
                  <a:pt x="16139" y="1447042"/>
                </a:moveTo>
                <a:lnTo>
                  <a:pt x="5930088" y="0"/>
                </a:lnTo>
                <a:lnTo>
                  <a:pt x="9312397" y="5144085"/>
                </a:lnTo>
                <a:lnTo>
                  <a:pt x="0" y="5139110"/>
                </a:lnTo>
                <a:cubicBezTo>
                  <a:pt x="5380" y="3908421"/>
                  <a:pt x="10759" y="2677731"/>
                  <a:pt x="16139" y="1447042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90299" y="5437685"/>
            <a:ext cx="2095186" cy="1107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599" cap="all" dirty="0">
                <a:solidFill>
                  <a:schemeClr val="bg1"/>
                </a:solidFill>
                <a:latin typeface="Franklin Gothic Book" panose="020B0503020102020204" pitchFamily="34" charset="0"/>
              </a:rPr>
              <a:t>title</a:t>
            </a:r>
            <a:endParaRPr lang="zh-CN" altLang="en-US" sz="7999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05209" y="1221995"/>
            <a:ext cx="447227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3600" cap="all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기획배경</a:t>
            </a:r>
            <a:endParaRPr lang="zh-CN" altLang="en-US" sz="3600" cap="all" dirty="0">
              <a:solidFill>
                <a:schemeClr val="bg1"/>
              </a:solidFill>
              <a:latin typeface="HY헤드라인M" panose="02030600000101010101" pitchFamily="18" charset="-127"/>
              <a:ea typeface="HY중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TextBox 32"/>
          <p:cNvSpPr txBox="1"/>
          <p:nvPr/>
        </p:nvSpPr>
        <p:spPr>
          <a:xfrm>
            <a:off x="6368702" y="1821468"/>
            <a:ext cx="5594906" cy="1479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이사</a:t>
            </a:r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및 부동산 매매를 하려는 소비자가 원하는 조건에 주택을 편리하게 </a:t>
            </a:r>
            <a:r>
              <a:rPr lang="ko-KR" altLang="en-US" sz="2400" dirty="0" err="1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찾아주기</a:t>
            </a:r>
            <a:r>
              <a:rPr lang="ko-KR" altLang="en-US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위해  기획하였다</a:t>
            </a:r>
            <a:r>
              <a:rPr lang="en-US" altLang="ko-KR" sz="24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4628" y="422974"/>
            <a:ext cx="3693134" cy="528263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기획배경 및 추진계획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372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5" grpId="0" animBg="1"/>
      <p:bldP spid="2" grpId="0"/>
      <p:bldP spid="1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24"/>
          <p:cNvSpPr/>
          <p:nvPr/>
        </p:nvSpPr>
        <p:spPr>
          <a:xfrm>
            <a:off x="1388815" y="2393942"/>
            <a:ext cx="8244264" cy="3552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30" y="16970"/>
                  <a:pt x="4055" y="13284"/>
                  <a:pt x="7055" y="10308"/>
                </a:cubicBezTo>
                <a:cubicBezTo>
                  <a:pt x="10098" y="7290"/>
                  <a:pt x="13901" y="4973"/>
                  <a:pt x="18380" y="2877"/>
                </a:cubicBezTo>
                <a:lnTo>
                  <a:pt x="18198" y="0"/>
                </a:lnTo>
                <a:lnTo>
                  <a:pt x="21600" y="4603"/>
                </a:lnTo>
                <a:lnTo>
                  <a:pt x="18924" y="11507"/>
                </a:lnTo>
                <a:lnTo>
                  <a:pt x="18743" y="8630"/>
                </a:lnTo>
                <a:cubicBezTo>
                  <a:pt x="14655" y="9764"/>
                  <a:pt x="11069" y="11155"/>
                  <a:pt x="8004" y="13185"/>
                </a:cubicBezTo>
                <a:cubicBezTo>
                  <a:pt x="4885" y="15251"/>
                  <a:pt x="2242" y="17999"/>
                  <a:pt x="0" y="216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1157717" y="6247054"/>
            <a:ext cx="1455234" cy="30187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altLang="zh-CN" sz="1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06.11</a:t>
            </a:r>
            <a:endParaRPr lang="zh-CN" altLang="en-US" sz="18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471582" y="6512430"/>
            <a:ext cx="2069361" cy="704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지도 검색기능 및 상세보기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Shape 1626"/>
          <p:cNvSpPr/>
          <p:nvPr/>
        </p:nvSpPr>
        <p:spPr>
          <a:xfrm flipH="1" flipV="1">
            <a:off x="4161189" y="2437604"/>
            <a:ext cx="5928" cy="1876795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59" tIns="23259" rIns="23259" bIns="23259" anchor="ctr"/>
          <a:lstStyle/>
          <a:p>
            <a:pPr lvl="0"/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Shape 1627"/>
          <p:cNvSpPr/>
          <p:nvPr/>
        </p:nvSpPr>
        <p:spPr>
          <a:xfrm flipV="1">
            <a:off x="5518793" y="3938622"/>
            <a:ext cx="1" cy="1803677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59" tIns="23259" rIns="23259" bIns="23259" anchor="ctr"/>
          <a:lstStyle/>
          <a:p>
            <a:pPr lvl="0"/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Shape 1628"/>
          <p:cNvSpPr/>
          <p:nvPr/>
        </p:nvSpPr>
        <p:spPr>
          <a:xfrm flipV="1">
            <a:off x="6796364" y="1819932"/>
            <a:ext cx="1" cy="1876796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59" tIns="23259" rIns="23259" bIns="23259" anchor="ctr"/>
          <a:lstStyle/>
          <a:p>
            <a:pPr lvl="0"/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629"/>
          <p:cNvSpPr/>
          <p:nvPr/>
        </p:nvSpPr>
        <p:spPr>
          <a:xfrm flipV="1">
            <a:off x="8312881" y="3547236"/>
            <a:ext cx="1" cy="1246239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59" tIns="23259" rIns="23259" bIns="23259" anchor="ctr"/>
          <a:lstStyle/>
          <a:p>
            <a:pPr lvl="0"/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1630"/>
          <p:cNvSpPr/>
          <p:nvPr/>
        </p:nvSpPr>
        <p:spPr>
          <a:xfrm>
            <a:off x="3909095" y="2104157"/>
            <a:ext cx="504000" cy="50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7445" tIns="17445" rIns="17445" bIns="17445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Shape 1636"/>
          <p:cNvSpPr/>
          <p:nvPr/>
        </p:nvSpPr>
        <p:spPr>
          <a:xfrm>
            <a:off x="5273023" y="5729829"/>
            <a:ext cx="504000" cy="50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17445" tIns="17445" rIns="17445" bIns="17445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Shape 1654"/>
          <p:cNvSpPr/>
          <p:nvPr/>
        </p:nvSpPr>
        <p:spPr>
          <a:xfrm>
            <a:off x="5436493" y="3823092"/>
            <a:ext cx="164612" cy="164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Shape 1655"/>
          <p:cNvSpPr/>
          <p:nvPr/>
        </p:nvSpPr>
        <p:spPr>
          <a:xfrm>
            <a:off x="6690565" y="3594249"/>
            <a:ext cx="211597" cy="211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Shape 1656"/>
          <p:cNvSpPr/>
          <p:nvPr/>
        </p:nvSpPr>
        <p:spPr>
          <a:xfrm>
            <a:off x="8185980" y="3307843"/>
            <a:ext cx="261666" cy="261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4816053" y="5701866"/>
            <a:ext cx="1570103" cy="30187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06.15</a:t>
            </a:r>
            <a:endParaRPr lang="zh-CN" altLang="en-US" sz="18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7168935" y="1152708"/>
            <a:ext cx="1345070" cy="30187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06.16</a:t>
            </a:r>
            <a:endParaRPr lang="zh-CN" altLang="en-US" sz="18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8644457" y="4662878"/>
            <a:ext cx="1344226" cy="30187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06.17</a:t>
            </a:r>
            <a:endParaRPr lang="zh-CN" altLang="en-US" sz="18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 Placeholder 4"/>
          <p:cNvSpPr txBox="1">
            <a:spLocks/>
          </p:cNvSpPr>
          <p:nvPr/>
        </p:nvSpPr>
        <p:spPr>
          <a:xfrm>
            <a:off x="3981143" y="2176157"/>
            <a:ext cx="360000" cy="36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800" b="1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</a:t>
            </a:r>
            <a:r>
              <a:rPr lang="en-US" sz="1800" b="1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endParaRPr lang="id-ID" sz="1800" b="1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Shape 1625"/>
          <p:cNvSpPr/>
          <p:nvPr/>
        </p:nvSpPr>
        <p:spPr>
          <a:xfrm>
            <a:off x="9695829" y="2339875"/>
            <a:ext cx="1270050" cy="1270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Shape 1657"/>
          <p:cNvSpPr/>
          <p:nvPr/>
        </p:nvSpPr>
        <p:spPr>
          <a:xfrm>
            <a:off x="10119579" y="2520711"/>
            <a:ext cx="378675" cy="387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9841168" y="2950430"/>
            <a:ext cx="934041" cy="37429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ko-KR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완성</a:t>
            </a:r>
            <a:endParaRPr lang="id-ID" sz="1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Shape 1627">
            <a:extLst>
              <a:ext uri="{FF2B5EF4-FFF2-40B4-BE49-F238E27FC236}">
                <a16:creationId xmlns:a16="http://schemas.microsoft.com/office/drawing/2014/main" id="{96758BBE-42E9-40C3-9DD0-B5BF3E6B63D9}"/>
              </a:ext>
            </a:extLst>
          </p:cNvPr>
          <p:cNvSpPr/>
          <p:nvPr/>
        </p:nvSpPr>
        <p:spPr>
          <a:xfrm flipV="1">
            <a:off x="2947661" y="4861312"/>
            <a:ext cx="5666" cy="1481146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59" tIns="23259" rIns="23259" bIns="23259" anchor="ctr"/>
          <a:lstStyle/>
          <a:p>
            <a:pPr lvl="0"/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Shape 1654">
            <a:extLst>
              <a:ext uri="{FF2B5EF4-FFF2-40B4-BE49-F238E27FC236}">
                <a16:creationId xmlns:a16="http://schemas.microsoft.com/office/drawing/2014/main" id="{C7B36695-16C5-4A56-8161-313FB872699D}"/>
              </a:ext>
            </a:extLst>
          </p:cNvPr>
          <p:cNvSpPr/>
          <p:nvPr/>
        </p:nvSpPr>
        <p:spPr>
          <a:xfrm>
            <a:off x="2912751" y="4793475"/>
            <a:ext cx="108000" cy="10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2174EF5A-6DC8-46BD-90E1-B26780786F4E}"/>
              </a:ext>
            </a:extLst>
          </p:cNvPr>
          <p:cNvSpPr txBox="1">
            <a:spLocks/>
          </p:cNvSpPr>
          <p:nvPr/>
        </p:nvSpPr>
        <p:spPr>
          <a:xfrm>
            <a:off x="2140776" y="1890396"/>
            <a:ext cx="1570103" cy="30187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06.12</a:t>
            </a:r>
            <a:endParaRPr lang="zh-CN" altLang="en-US" sz="18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Shape 1654">
            <a:extLst>
              <a:ext uri="{FF2B5EF4-FFF2-40B4-BE49-F238E27FC236}">
                <a16:creationId xmlns:a16="http://schemas.microsoft.com/office/drawing/2014/main" id="{40B86BBF-83FE-4C75-95AA-FCB1673F34D0}"/>
              </a:ext>
            </a:extLst>
          </p:cNvPr>
          <p:cNvSpPr/>
          <p:nvPr/>
        </p:nvSpPr>
        <p:spPr>
          <a:xfrm>
            <a:off x="4084271" y="4284322"/>
            <a:ext cx="164612" cy="164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F7F5C1F-4557-4B1E-A533-F41C390AF79F}"/>
              </a:ext>
            </a:extLst>
          </p:cNvPr>
          <p:cNvSpPr txBox="1">
            <a:spLocks/>
          </p:cNvSpPr>
          <p:nvPr/>
        </p:nvSpPr>
        <p:spPr>
          <a:xfrm>
            <a:off x="1694532" y="2188397"/>
            <a:ext cx="2069361" cy="704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클러스터링 및      회원기능 개선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D4763CC6-CE97-4FAC-8232-B576C6F12002}"/>
              </a:ext>
            </a:extLst>
          </p:cNvPr>
          <p:cNvSpPr txBox="1">
            <a:spLocks/>
          </p:cNvSpPr>
          <p:nvPr/>
        </p:nvSpPr>
        <p:spPr>
          <a:xfrm>
            <a:off x="5765903" y="5980314"/>
            <a:ext cx="2069361" cy="704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가격 및 면적 필터링 기능 추가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3A15BB29-8F1A-4797-BD8F-9F19312D7B0B}"/>
              </a:ext>
            </a:extLst>
          </p:cNvPr>
          <p:cNvSpPr txBox="1">
            <a:spLocks/>
          </p:cNvSpPr>
          <p:nvPr/>
        </p:nvSpPr>
        <p:spPr>
          <a:xfrm>
            <a:off x="7155297" y="1454586"/>
            <a:ext cx="1345071" cy="704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찜 기능 및 게시판 추가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0E44FFFB-F674-46AF-AB84-49DCF2A90E69}"/>
              </a:ext>
            </a:extLst>
          </p:cNvPr>
          <p:cNvSpPr txBox="1">
            <a:spLocks/>
          </p:cNvSpPr>
          <p:nvPr/>
        </p:nvSpPr>
        <p:spPr>
          <a:xfrm>
            <a:off x="8598869" y="4959934"/>
            <a:ext cx="1345071" cy="704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문서작성 및 베타테스트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Shape 1630">
            <a:extLst>
              <a:ext uri="{FF2B5EF4-FFF2-40B4-BE49-F238E27FC236}">
                <a16:creationId xmlns:a16="http://schemas.microsoft.com/office/drawing/2014/main" id="{22E7D1E4-0BC4-4163-A9D9-7AABE9D5B5D5}"/>
              </a:ext>
            </a:extLst>
          </p:cNvPr>
          <p:cNvSpPr/>
          <p:nvPr/>
        </p:nvSpPr>
        <p:spPr>
          <a:xfrm>
            <a:off x="6554071" y="1339196"/>
            <a:ext cx="504000" cy="50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7445" tIns="17445" rIns="17445" bIns="17445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35BB24AD-5D5E-4AA9-9166-04918615E9D8}"/>
              </a:ext>
            </a:extLst>
          </p:cNvPr>
          <p:cNvSpPr txBox="1">
            <a:spLocks/>
          </p:cNvSpPr>
          <p:nvPr/>
        </p:nvSpPr>
        <p:spPr>
          <a:xfrm>
            <a:off x="6626119" y="1411196"/>
            <a:ext cx="360000" cy="36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800" b="1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</a:t>
            </a:r>
            <a:r>
              <a:rPr lang="en-US" sz="1800" b="1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  <a:endParaRPr lang="id-ID" sz="1800" b="1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F5BC59A4-1EC5-4412-BEB0-BA6EA1D4B837}"/>
              </a:ext>
            </a:extLst>
          </p:cNvPr>
          <p:cNvSpPr txBox="1">
            <a:spLocks/>
          </p:cNvSpPr>
          <p:nvPr/>
        </p:nvSpPr>
        <p:spPr>
          <a:xfrm>
            <a:off x="5339463" y="5776565"/>
            <a:ext cx="360000" cy="36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800" b="1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</a:t>
            </a:r>
            <a:r>
              <a:rPr lang="en-US" sz="1800" b="1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endParaRPr lang="id-ID" sz="1800" b="1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Shape 1636">
            <a:extLst>
              <a:ext uri="{FF2B5EF4-FFF2-40B4-BE49-F238E27FC236}">
                <a16:creationId xmlns:a16="http://schemas.microsoft.com/office/drawing/2014/main" id="{5ABE779B-89B5-45EB-9EB2-D18C57C4506F}"/>
              </a:ext>
            </a:extLst>
          </p:cNvPr>
          <p:cNvSpPr/>
          <p:nvPr/>
        </p:nvSpPr>
        <p:spPr>
          <a:xfrm>
            <a:off x="2704623" y="6228333"/>
            <a:ext cx="504000" cy="50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17445" tIns="17445" rIns="17445" bIns="17445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E38973FB-1C82-473A-8491-865B2D8EECDD}"/>
              </a:ext>
            </a:extLst>
          </p:cNvPr>
          <p:cNvSpPr txBox="1">
            <a:spLocks/>
          </p:cNvSpPr>
          <p:nvPr/>
        </p:nvSpPr>
        <p:spPr>
          <a:xfrm>
            <a:off x="2771063" y="6275069"/>
            <a:ext cx="360000" cy="36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800" b="1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</a:t>
            </a:r>
            <a:r>
              <a:rPr lang="en-US" sz="1800" b="1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id-ID" sz="1800" b="1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Shape 1630">
            <a:extLst>
              <a:ext uri="{FF2B5EF4-FFF2-40B4-BE49-F238E27FC236}">
                <a16:creationId xmlns:a16="http://schemas.microsoft.com/office/drawing/2014/main" id="{42DD434F-1224-4E86-A93E-4598806D72AA}"/>
              </a:ext>
            </a:extLst>
          </p:cNvPr>
          <p:cNvSpPr/>
          <p:nvPr/>
        </p:nvSpPr>
        <p:spPr>
          <a:xfrm>
            <a:off x="8062711" y="4775157"/>
            <a:ext cx="504000" cy="50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7445" tIns="17445" rIns="17445" bIns="17445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55C47253-14B4-4EE9-80EE-79E8E7E9214C}"/>
              </a:ext>
            </a:extLst>
          </p:cNvPr>
          <p:cNvSpPr txBox="1">
            <a:spLocks/>
          </p:cNvSpPr>
          <p:nvPr/>
        </p:nvSpPr>
        <p:spPr>
          <a:xfrm>
            <a:off x="8134759" y="4847157"/>
            <a:ext cx="360000" cy="36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800" b="1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</a:t>
            </a:r>
            <a:r>
              <a:rPr lang="en-US" sz="1800" b="1" dirty="0">
                <a:solidFill>
                  <a:srgbClr val="FCFCF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endParaRPr lang="id-ID" sz="1800" b="1" dirty="0">
              <a:solidFill>
                <a:srgbClr val="FCFCFC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文本框 39">
            <a:extLst>
              <a:ext uri="{FF2B5EF4-FFF2-40B4-BE49-F238E27FC236}">
                <a16:creationId xmlns:a16="http://schemas.microsoft.com/office/drawing/2014/main" id="{AB03CA9B-903A-4FEA-9D87-3F6F3562B606}"/>
              </a:ext>
            </a:extLst>
          </p:cNvPr>
          <p:cNvSpPr txBox="1"/>
          <p:nvPr/>
        </p:nvSpPr>
        <p:spPr>
          <a:xfrm>
            <a:off x="257556" y="413313"/>
            <a:ext cx="3641208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기획배경 및 추진계획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49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000"/>
                            </p:stCondLst>
                            <p:childTnLst>
                              <p:par>
                                <p:cTn id="9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4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8" grpId="0"/>
      <p:bldP spid="20" grpId="0"/>
      <p:bldP spid="22" grpId="0"/>
      <p:bldP spid="24" grpId="0"/>
      <p:bldP spid="28" grpId="0" animBg="1"/>
      <p:bldP spid="28" grpId="1" animBg="1"/>
      <p:bldP spid="29" grpId="0" animBg="1"/>
      <p:bldP spid="30" grpId="0"/>
      <p:bldP spid="32" grpId="0" animBg="1"/>
      <p:bldP spid="34" grpId="0" animBg="1"/>
      <p:bldP spid="37" grpId="0"/>
      <p:bldP spid="40" grpId="0" animBg="1"/>
      <p:bldP spid="41" grpId="0" build="p"/>
      <p:bldP spid="42" grpId="0" build="p"/>
      <p:bldP spid="43" grpId="0" build="p"/>
      <p:bldP spid="44" grpId="0" build="p"/>
      <p:bldP spid="45" grpId="0" animBg="1"/>
      <p:bldP spid="46" grpId="0"/>
      <p:bldP spid="47" grpId="0"/>
      <p:bldP spid="48" grpId="0" animBg="1"/>
      <p:bldP spid="49" grpId="0"/>
      <p:bldP spid="50" grpId="0" animBg="1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719" y="-18253"/>
            <a:ext cx="12871675" cy="725980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49" y="-18253"/>
            <a:ext cx="5852235" cy="7259807"/>
          </a:xfrm>
          <a:custGeom>
            <a:avLst/>
            <a:gdLst/>
            <a:ahLst/>
            <a:cxnLst/>
            <a:rect l="l" t="t" r="r" b="b"/>
            <a:pathLst>
              <a:path w="4958866" h="5163450">
                <a:moveTo>
                  <a:pt x="0" y="0"/>
                </a:moveTo>
                <a:lnTo>
                  <a:pt x="755577" y="0"/>
                </a:lnTo>
                <a:lnTo>
                  <a:pt x="899592" y="0"/>
                </a:lnTo>
                <a:lnTo>
                  <a:pt x="1508303" y="0"/>
                </a:lnTo>
                <a:lnTo>
                  <a:pt x="3955209" y="0"/>
                </a:lnTo>
                <a:lnTo>
                  <a:pt x="4206139" y="0"/>
                </a:lnTo>
                <a:cubicBezTo>
                  <a:pt x="4666577" y="617385"/>
                  <a:pt x="4958866" y="1544845"/>
                  <a:pt x="4958866" y="2581725"/>
                </a:cubicBezTo>
                <a:cubicBezTo>
                  <a:pt x="4958866" y="3614989"/>
                  <a:pt x="4668612" y="4539595"/>
                  <a:pt x="4210704" y="5156800"/>
                </a:cubicBezTo>
                <a:lnTo>
                  <a:pt x="3955209" y="5156800"/>
                </a:lnTo>
                <a:lnTo>
                  <a:pt x="3955209" y="5163450"/>
                </a:lnTo>
                <a:lnTo>
                  <a:pt x="755577" y="5163450"/>
                </a:lnTo>
                <a:lnTo>
                  <a:pt x="755577" y="5156800"/>
                </a:lnTo>
                <a:lnTo>
                  <a:pt x="0" y="515680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48"/>
          <p:cNvSpPr txBox="1"/>
          <p:nvPr/>
        </p:nvSpPr>
        <p:spPr>
          <a:xfrm>
            <a:off x="1028775" y="2896335"/>
            <a:ext cx="3235983" cy="496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  <a:defRPr/>
            </a:pPr>
            <a:r>
              <a:rPr kumimoji="1" lang="ko-KR" altLang="en-US" sz="2400" b="1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Arial" panose="020B0604020202020204" pitchFamily="34" charset="0"/>
              </a:rPr>
              <a:t>시장분석</a:t>
            </a:r>
            <a:endParaRPr kumimoji="1" lang="en-US" altLang="ko-KR" sz="2400" b="1" dirty="0">
              <a:solidFill>
                <a:schemeClr val="bg1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438242" y="3413335"/>
            <a:ext cx="2630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3"/>
          <p:cNvSpPr txBox="1"/>
          <p:nvPr/>
        </p:nvSpPr>
        <p:spPr>
          <a:xfrm>
            <a:off x="2292566" y="1873856"/>
            <a:ext cx="1269401" cy="108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02</a:t>
            </a:r>
            <a:endParaRPr lang="zh-CN" altLang="en-US" sz="703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560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8" grpId="0"/>
      <p:bldP spid="8" grpId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 flipH="1">
            <a:off x="1460822" y="1607708"/>
            <a:ext cx="3000215" cy="4240865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flipH="1">
            <a:off x="5781303" y="1607708"/>
            <a:ext cx="3096344" cy="4312873"/>
          </a:xfrm>
          <a:prstGeom prst="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871613" y="462355"/>
            <a:ext cx="339752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Click On Add Related Title Words</a:t>
            </a:r>
          </a:p>
          <a:p>
            <a:pPr defTabSz="964326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点击添加相关标题文字</a:t>
            </a:r>
            <a:endParaRPr lang="en-GB" altLang="zh-CN" sz="24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08695" y="375965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시장분석</a:t>
            </a:r>
            <a:endParaRPr lang="zh-CN" altLang="en-US" sz="2800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6687" y="931317"/>
            <a:ext cx="1348914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- </a:t>
            </a:r>
            <a:r>
              <a:rPr lang="ko-KR" altLang="en-US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벤치마킹</a:t>
            </a:r>
            <a:endParaRPr lang="zh-CN" altLang="en-US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831" y="1672109"/>
            <a:ext cx="2878569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311" y="1679716"/>
            <a:ext cx="2954872" cy="416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덧셈 기호 1"/>
          <p:cNvSpPr/>
          <p:nvPr/>
        </p:nvSpPr>
        <p:spPr>
          <a:xfrm>
            <a:off x="4701183" y="3133973"/>
            <a:ext cx="864096" cy="8555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99" y="888078"/>
            <a:ext cx="1125091" cy="568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818" y="816298"/>
            <a:ext cx="1452222" cy="689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文本框 21"/>
          <p:cNvSpPr txBox="1"/>
          <p:nvPr/>
        </p:nvSpPr>
        <p:spPr>
          <a:xfrm>
            <a:off x="6412634" y="6153935"/>
            <a:ext cx="1836226" cy="46670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400" dirty="0" err="1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면적별</a:t>
            </a:r>
            <a:r>
              <a:rPr lang="ko-KR" altLang="en-US" sz="2400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 옵션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sp>
        <p:nvSpPr>
          <p:cNvPr id="26" name="文本框 21"/>
          <p:cNvSpPr txBox="1"/>
          <p:nvPr/>
        </p:nvSpPr>
        <p:spPr>
          <a:xfrm>
            <a:off x="2108895" y="6153935"/>
            <a:ext cx="1836226" cy="466708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400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깔끔한 목록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  <p:sp>
        <p:nvSpPr>
          <p:cNvPr id="3" name="등호 2"/>
          <p:cNvSpPr/>
          <p:nvPr/>
        </p:nvSpPr>
        <p:spPr>
          <a:xfrm>
            <a:off x="9022543" y="3192808"/>
            <a:ext cx="720080" cy="79672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775" y="2248173"/>
            <a:ext cx="25336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文本框 21"/>
          <p:cNvSpPr txBox="1"/>
          <p:nvPr/>
        </p:nvSpPr>
        <p:spPr>
          <a:xfrm>
            <a:off x="10216480" y="6153935"/>
            <a:ext cx="2160240" cy="466708"/>
          </a:xfrm>
          <a:prstGeom prst="rect">
            <a:avLst/>
          </a:prstGeom>
          <a:noFill/>
        </p:spPr>
        <p:txBody>
          <a:bodyPr wrap="square" lIns="96434" tIns="48217" rIns="96434" bIns="48217" rtlCol="0">
            <a:spAutoFit/>
          </a:bodyPr>
          <a:lstStyle/>
          <a:p>
            <a:pPr defTabSz="964278"/>
            <a:r>
              <a:rPr lang="ko-KR" altLang="en-US" sz="2400" dirty="0">
                <a:solidFill>
                  <a:srgbClr val="E7E6E6">
                    <a:lumMod val="25000"/>
                  </a:srgbClr>
                </a:solidFill>
                <a:latin typeface="HY견고딕" pitchFamily="18" charset="-127"/>
                <a:ea typeface="HY견고딕" pitchFamily="18" charset="-127"/>
                <a:cs typeface="+mn-ea"/>
                <a:sym typeface="+mn-lt"/>
              </a:rPr>
              <a:t>화려한 지명</a:t>
            </a:r>
            <a:endParaRPr lang="zh-CN" altLang="en-US" sz="2400" dirty="0">
              <a:solidFill>
                <a:srgbClr val="E7E6E6">
                  <a:lumMod val="25000"/>
                </a:srgbClr>
              </a:solidFill>
              <a:latin typeface="HY견고딕" pitchFamily="18" charset="-127"/>
              <a:ea typeface="HY견고딕" pitchFamily="18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4288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719" y="-18253"/>
            <a:ext cx="12871675" cy="725980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9" tIns="45714" rIns="91429" bIns="4571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49" y="-18253"/>
            <a:ext cx="5852235" cy="7259807"/>
          </a:xfrm>
          <a:custGeom>
            <a:avLst/>
            <a:gdLst/>
            <a:ahLst/>
            <a:cxnLst/>
            <a:rect l="l" t="t" r="r" b="b"/>
            <a:pathLst>
              <a:path w="4958866" h="5163450">
                <a:moveTo>
                  <a:pt x="0" y="0"/>
                </a:moveTo>
                <a:lnTo>
                  <a:pt x="755577" y="0"/>
                </a:lnTo>
                <a:lnTo>
                  <a:pt x="899592" y="0"/>
                </a:lnTo>
                <a:lnTo>
                  <a:pt x="1508303" y="0"/>
                </a:lnTo>
                <a:lnTo>
                  <a:pt x="3955209" y="0"/>
                </a:lnTo>
                <a:lnTo>
                  <a:pt x="4206139" y="0"/>
                </a:lnTo>
                <a:cubicBezTo>
                  <a:pt x="4666577" y="617385"/>
                  <a:pt x="4958866" y="1544845"/>
                  <a:pt x="4958866" y="2581725"/>
                </a:cubicBezTo>
                <a:cubicBezTo>
                  <a:pt x="4958866" y="3614989"/>
                  <a:pt x="4668612" y="4539595"/>
                  <a:pt x="4210704" y="5156800"/>
                </a:cubicBezTo>
                <a:lnTo>
                  <a:pt x="3955209" y="5156800"/>
                </a:lnTo>
                <a:lnTo>
                  <a:pt x="3955209" y="5163450"/>
                </a:lnTo>
                <a:lnTo>
                  <a:pt x="755577" y="5163450"/>
                </a:lnTo>
                <a:lnTo>
                  <a:pt x="755577" y="5156800"/>
                </a:lnTo>
                <a:lnTo>
                  <a:pt x="0" y="515680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48"/>
          <p:cNvSpPr txBox="1"/>
          <p:nvPr/>
        </p:nvSpPr>
        <p:spPr>
          <a:xfrm>
            <a:off x="1028775" y="2896335"/>
            <a:ext cx="3235983" cy="496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  <a:defRPr/>
            </a:pPr>
            <a:r>
              <a:rPr kumimoji="1" lang="ko-KR" altLang="en-US" sz="2400" b="1" dirty="0">
                <a:solidFill>
                  <a:schemeClr val="bg1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Arial" panose="020B0604020202020204" pitchFamily="34" charset="0"/>
              </a:rPr>
              <a:t>개발결과</a:t>
            </a:r>
            <a:endParaRPr kumimoji="1" lang="en-US" altLang="ko-KR" sz="2400" b="1" dirty="0">
              <a:solidFill>
                <a:schemeClr val="bg1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438242" y="3413335"/>
            <a:ext cx="263052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3"/>
          <p:cNvSpPr txBox="1"/>
          <p:nvPr/>
        </p:nvSpPr>
        <p:spPr>
          <a:xfrm>
            <a:off x="2292566" y="1873856"/>
            <a:ext cx="1269401" cy="108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703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</a:t>
            </a:r>
            <a:endParaRPr lang="zh-CN" altLang="en-US" sz="7030" b="1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978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8" grpId="0"/>
      <p:bldP spid="8" grpId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 flipH="1">
            <a:off x="308695" y="1723665"/>
            <a:ext cx="3995415" cy="3892516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flipH="1">
            <a:off x="9438356" y="3756870"/>
            <a:ext cx="2399243" cy="2307727"/>
          </a:xfrm>
          <a:prstGeom prst="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1301656" y="1796551"/>
            <a:ext cx="2771272" cy="654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FrameWork</a:t>
            </a: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8" name="Picture 4" descr="IntelliJ로 시작하는 JAVA — Part1 - WASD - Medium">
            <a:extLst>
              <a:ext uri="{FF2B5EF4-FFF2-40B4-BE49-F238E27FC236}">
                <a16:creationId xmlns:a16="http://schemas.microsoft.com/office/drawing/2014/main" id="{ADE6E18D-D814-4931-821B-131046325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5" t="8979" r="35724"/>
          <a:stretch/>
        </p:blipFill>
        <p:spPr bwMode="auto">
          <a:xfrm>
            <a:off x="4895509" y="2163560"/>
            <a:ext cx="720080" cy="12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ySQL은 어떻게 동작 되는가? - StyleShare - Medium">
            <a:extLst>
              <a:ext uri="{FF2B5EF4-FFF2-40B4-BE49-F238E27FC236}">
                <a16:creationId xmlns:a16="http://schemas.microsoft.com/office/drawing/2014/main" id="{0EA5D803-5005-425C-974D-BAC6EA0C5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" t="13434" r="11121" b="11329"/>
          <a:stretch/>
        </p:blipFill>
        <p:spPr bwMode="auto">
          <a:xfrm>
            <a:off x="5700283" y="2422352"/>
            <a:ext cx="1507692" cy="7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SP] JSP (JavaServer Pages ) 란 무엇인가?">
            <a:extLst>
              <a:ext uri="{FF2B5EF4-FFF2-40B4-BE49-F238E27FC236}">
                <a16:creationId xmlns:a16="http://schemas.microsoft.com/office/drawing/2014/main" id="{74E569C3-2DC0-475F-BC46-928933393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194" y="2136492"/>
            <a:ext cx="900175" cy="9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PRINGBOOT] SPRING BOOT &amp;GRADLE Google SMTP EMAIL 서버 전송 로직 ...">
            <a:extLst>
              <a:ext uri="{FF2B5EF4-FFF2-40B4-BE49-F238E27FC236}">
                <a16:creationId xmlns:a16="http://schemas.microsoft.com/office/drawing/2014/main" id="{BCCA167F-D56F-449B-ABAE-79917E196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830" y="4554440"/>
            <a:ext cx="1818838" cy="71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apper XML (엘리먼트, CDATA)">
            <a:extLst>
              <a:ext uri="{FF2B5EF4-FFF2-40B4-BE49-F238E27FC236}">
                <a16:creationId xmlns:a16="http://schemas.microsoft.com/office/drawing/2014/main" id="{FA2BA2BC-A3D5-4778-94D1-CD54EA05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49" y="3071644"/>
            <a:ext cx="1588031" cy="119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부트스트랩 Bootstrap 4 Grid 반응형 사이트 개념">
            <a:extLst>
              <a:ext uri="{FF2B5EF4-FFF2-40B4-BE49-F238E27FC236}">
                <a16:creationId xmlns:a16="http://schemas.microsoft.com/office/drawing/2014/main" id="{425CDC3F-2E50-425F-9C02-8DE815D0D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13" y="2973425"/>
            <a:ext cx="1197668" cy="100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's new in Bootstrap 5 and when Bootstrap 5 release date?">
            <a:extLst>
              <a:ext uri="{FF2B5EF4-FFF2-40B4-BE49-F238E27FC236}">
                <a16:creationId xmlns:a16="http://schemas.microsoft.com/office/drawing/2014/main" id="{D79A3812-E727-4000-9A45-E0296FFF7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5" t="67071" r="35275"/>
          <a:stretch/>
        </p:blipFill>
        <p:spPr bwMode="auto">
          <a:xfrm>
            <a:off x="2767612" y="3974385"/>
            <a:ext cx="1197668" cy="36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카카오맵">
            <a:extLst>
              <a:ext uri="{FF2B5EF4-FFF2-40B4-BE49-F238E27FC236}">
                <a16:creationId xmlns:a16="http://schemas.microsoft.com/office/drawing/2014/main" id="{9714F719-CCF3-43C5-8E1E-B767B6D52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t="26272" r="13287" b="22060"/>
          <a:stretch/>
        </p:blipFill>
        <p:spPr bwMode="auto">
          <a:xfrm>
            <a:off x="9722155" y="5161244"/>
            <a:ext cx="1843305" cy="67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B7DDC25-30A3-4353-BEC2-5356E8B3935F}"/>
              </a:ext>
            </a:extLst>
          </p:cNvPr>
          <p:cNvSpPr txBox="1">
            <a:spLocks/>
          </p:cNvSpPr>
          <p:nvPr/>
        </p:nvSpPr>
        <p:spPr bwMode="auto">
          <a:xfrm>
            <a:off x="5041720" y="622869"/>
            <a:ext cx="2771272" cy="654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BackEnd</a:t>
            </a: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矩形 38">
            <a:extLst>
              <a:ext uri="{FF2B5EF4-FFF2-40B4-BE49-F238E27FC236}">
                <a16:creationId xmlns:a16="http://schemas.microsoft.com/office/drawing/2014/main" id="{A74B30A2-92A5-4716-B2D0-8F462DCEEF01}"/>
              </a:ext>
            </a:extLst>
          </p:cNvPr>
          <p:cNvSpPr/>
          <p:nvPr/>
        </p:nvSpPr>
        <p:spPr>
          <a:xfrm flipH="1">
            <a:off x="7725519" y="1168053"/>
            <a:ext cx="2399244" cy="2307727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F0F48854-93DE-46E1-8964-E474EAE3A2BD}"/>
              </a:ext>
            </a:extLst>
          </p:cNvPr>
          <p:cNvSpPr txBox="1">
            <a:spLocks/>
          </p:cNvSpPr>
          <p:nvPr/>
        </p:nvSpPr>
        <p:spPr bwMode="auto">
          <a:xfrm>
            <a:off x="8050837" y="1168053"/>
            <a:ext cx="2771272" cy="654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FrontEnd</a:t>
            </a: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矩形 30">
            <a:extLst>
              <a:ext uri="{FF2B5EF4-FFF2-40B4-BE49-F238E27FC236}">
                <a16:creationId xmlns:a16="http://schemas.microsoft.com/office/drawing/2014/main" id="{9A69EE05-6BAD-4FC5-AF2C-0BF2D88106AE}"/>
              </a:ext>
            </a:extLst>
          </p:cNvPr>
          <p:cNvSpPr/>
          <p:nvPr/>
        </p:nvSpPr>
        <p:spPr>
          <a:xfrm flipH="1">
            <a:off x="4534958" y="565480"/>
            <a:ext cx="2844953" cy="2889029"/>
          </a:xfrm>
          <a:prstGeom prst="rect">
            <a:avLst/>
          </a:prstGeom>
          <a:noFill/>
          <a:ln w="508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1CD41796-9FA4-43FA-B114-DB7C9C2E516E}"/>
              </a:ext>
            </a:extLst>
          </p:cNvPr>
          <p:cNvSpPr txBox="1">
            <a:spLocks/>
          </p:cNvSpPr>
          <p:nvPr/>
        </p:nvSpPr>
        <p:spPr bwMode="auto">
          <a:xfrm>
            <a:off x="10214451" y="3804993"/>
            <a:ext cx="2771272" cy="654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API</a:t>
            </a:r>
            <a:endParaRPr lang="zh-CN" altLang="en-US" sz="28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文本框 39">
            <a:extLst>
              <a:ext uri="{FF2B5EF4-FFF2-40B4-BE49-F238E27FC236}">
                <a16:creationId xmlns:a16="http://schemas.microsoft.com/office/drawing/2014/main" id="{0AB21B21-C52B-4EE7-83A1-157D43982D06}"/>
              </a:ext>
            </a:extLst>
          </p:cNvPr>
          <p:cNvSpPr txBox="1"/>
          <p:nvPr/>
        </p:nvSpPr>
        <p:spPr>
          <a:xfrm>
            <a:off x="257556" y="413313"/>
            <a:ext cx="1631042" cy="528263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278"/>
            <a:r>
              <a:rPr lang="ko-KR" altLang="en-US" sz="2800" b="1" dirty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개발환경</a:t>
            </a:r>
            <a:endParaRPr lang="zh-CN" altLang="en-US" sz="2800" b="1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5466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1" grpId="0" animBg="1"/>
      <p:bldP spid="44" grpId="0" animBg="1"/>
      <p:bldP spid="4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40.pptx"/>
</p:tagLst>
</file>

<file path=ppt/theme/theme1.xml><?xml version="1.0" encoding="utf-8"?>
<a:theme xmlns:a="http://schemas.openxmlformats.org/drawingml/2006/main" name="第一PPT，www.1ppt.com">
  <a:themeElements>
    <a:clrScheme name="自定义 19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A556"/>
      </a:accent1>
      <a:accent2>
        <a:srgbClr val="413B41"/>
      </a:accent2>
      <a:accent3>
        <a:srgbClr val="11A556"/>
      </a:accent3>
      <a:accent4>
        <a:srgbClr val="413B41"/>
      </a:accent4>
      <a:accent5>
        <a:srgbClr val="11A556"/>
      </a:accent5>
      <a:accent6>
        <a:srgbClr val="413B41"/>
      </a:accent6>
      <a:hlink>
        <a:srgbClr val="11A556"/>
      </a:hlink>
      <a:folHlink>
        <a:srgbClr val="413B4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841</Words>
  <Application>Microsoft Office PowerPoint</Application>
  <PresentationFormat>사용자 지정</PresentationFormat>
  <Paragraphs>169</Paragraphs>
  <Slides>29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HY견고딕</vt:lpstr>
      <vt:lpstr>HY헤드라인M</vt:lpstr>
      <vt:lpstr>微软雅黑</vt:lpstr>
      <vt:lpstr>맑은 고딕</vt:lpstr>
      <vt:lpstr>方正正准黑简体</vt:lpstr>
      <vt:lpstr>方正正中黑简体</vt:lpstr>
      <vt:lpstr>Arial</vt:lpstr>
      <vt:lpstr>Calibri</vt:lpstr>
      <vt:lpstr>Calibri Light</vt:lpstr>
      <vt:lpstr>Franklin Gothic Book</vt:lpstr>
      <vt:lpstr>Franklin Gothic Medium</vt:lpstr>
      <vt:lpstr>Impact</vt:lpstr>
      <vt:lpstr>第一PPT，www.1ppt.com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商业建筑模板</dc:title>
  <dc:creator/>
  <cp:keywords>第一PPT模板网：www.1ppt.com</cp:keywords>
  <cp:lastModifiedBy/>
  <cp:revision>1</cp:revision>
  <dcterms:created xsi:type="dcterms:W3CDTF">2016-10-17T14:00:15Z</dcterms:created>
  <dcterms:modified xsi:type="dcterms:W3CDTF">2020-06-17T17:17:20Z</dcterms:modified>
</cp:coreProperties>
</file>